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1"/>
  </p:notesMasterIdLst>
  <p:sldIdLst>
    <p:sldId id="256" r:id="rId2"/>
    <p:sldId id="353" r:id="rId3"/>
    <p:sldId id="370" r:id="rId4"/>
    <p:sldId id="402" r:id="rId5"/>
    <p:sldId id="399" r:id="rId6"/>
    <p:sldId id="357" r:id="rId7"/>
    <p:sldId id="355" r:id="rId8"/>
    <p:sldId id="400" r:id="rId9"/>
    <p:sldId id="360" r:id="rId10"/>
    <p:sldId id="363" r:id="rId11"/>
    <p:sldId id="386" r:id="rId12"/>
    <p:sldId id="383" r:id="rId13"/>
    <p:sldId id="384" r:id="rId14"/>
    <p:sldId id="401" r:id="rId15"/>
    <p:sldId id="396" r:id="rId16"/>
    <p:sldId id="398" r:id="rId17"/>
    <p:sldId id="365" r:id="rId18"/>
    <p:sldId id="366" r:id="rId19"/>
    <p:sldId id="369"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1DD"/>
    <a:srgbClr val="CCFF33"/>
    <a:srgbClr val="EDF0E4"/>
    <a:srgbClr val="E1F3E3"/>
    <a:srgbClr val="FFFF66"/>
    <a:srgbClr val="54E279"/>
    <a:srgbClr val="DAEBF2"/>
    <a:srgbClr val="F2EFF2"/>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572" autoAdjust="0"/>
  </p:normalViewPr>
  <p:slideViewPr>
    <p:cSldViewPr>
      <p:cViewPr varScale="1">
        <p:scale>
          <a:sx n="79" d="100"/>
          <a:sy n="79" d="100"/>
        </p:scale>
        <p:origin x="12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GB" dirty="0"/>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GB" dirty="0"/>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EB4546A2-3693-4674-8978-F3A065975DD2}" type="slidenum">
              <a:rPr lang="en-GB"/>
              <a:pPr>
                <a:defRPr/>
              </a:pPr>
              <a:t>‹#›</a:t>
            </a:fld>
            <a:endParaRPr lang="en-GB" dirty="0"/>
          </a:p>
        </p:txBody>
      </p:sp>
    </p:spTree>
    <p:extLst>
      <p:ext uri="{BB962C8B-B14F-4D97-AF65-F5344CB8AC3E}">
        <p14:creationId xmlns:p14="http://schemas.microsoft.com/office/powerpoint/2010/main" val="1182154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B4546A2-3693-4674-8978-F3A065975DD2}" type="slidenum">
              <a:rPr lang="en-GB" smtClean="0"/>
              <a:pPr>
                <a:defRPr/>
              </a:pPr>
              <a:t>1</a:t>
            </a:fld>
            <a:endParaRPr lang="en-GB" dirty="0"/>
          </a:p>
        </p:txBody>
      </p:sp>
    </p:spTree>
    <p:extLst>
      <p:ext uri="{BB962C8B-B14F-4D97-AF65-F5344CB8AC3E}">
        <p14:creationId xmlns:p14="http://schemas.microsoft.com/office/powerpoint/2010/main" val="414908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B4546A2-3693-4674-8978-F3A065975DD2}" type="slidenum">
              <a:rPr lang="en-GB" smtClean="0"/>
              <a:pPr>
                <a:defRPr/>
              </a:pPr>
              <a:t>4</a:t>
            </a:fld>
            <a:endParaRPr lang="en-GB" dirty="0"/>
          </a:p>
        </p:txBody>
      </p:sp>
    </p:spTree>
    <p:extLst>
      <p:ext uri="{BB962C8B-B14F-4D97-AF65-F5344CB8AC3E}">
        <p14:creationId xmlns:p14="http://schemas.microsoft.com/office/powerpoint/2010/main" val="239211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04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B4546A2-3693-4674-8978-F3A065975DD2}" type="slidenum">
              <a:rPr lang="en-GB" smtClean="0"/>
              <a:pPr>
                <a:defRPr/>
              </a:pPr>
              <a:t>10</a:t>
            </a:fld>
            <a:endParaRPr lang="en-GB" dirty="0"/>
          </a:p>
        </p:txBody>
      </p:sp>
    </p:spTree>
    <p:extLst>
      <p:ext uri="{BB962C8B-B14F-4D97-AF65-F5344CB8AC3E}">
        <p14:creationId xmlns:p14="http://schemas.microsoft.com/office/powerpoint/2010/main" val="376146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B4546A2-3693-4674-8978-F3A065975DD2}" type="slidenum">
              <a:rPr lang="en-GB" smtClean="0"/>
              <a:pPr>
                <a:defRPr/>
              </a:pPr>
              <a:t>11</a:t>
            </a:fld>
            <a:endParaRPr lang="en-GB" dirty="0"/>
          </a:p>
        </p:txBody>
      </p:sp>
    </p:spTree>
    <p:extLst>
      <p:ext uri="{BB962C8B-B14F-4D97-AF65-F5344CB8AC3E}">
        <p14:creationId xmlns:p14="http://schemas.microsoft.com/office/powerpoint/2010/main" val="149105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Arial"/>
                <a:ea typeface="Arial"/>
                <a:cs typeface="Arial"/>
                <a:sym typeface="Arial"/>
              </a:rPr>
              <a:t>Dr Ayris was a member of the EU’s High Level Expert Group on the European Open Science Cloud which issued its Report and Recommendations in October 2016. The Group, led by Professor Barend Mons, considered a whole range of issues:</a:t>
            </a:r>
            <a:endParaRPr dirty="0"/>
          </a:p>
          <a:p>
            <a:pPr marL="628650" marR="0" lvl="1" indent="-171450" algn="l" rtl="0">
              <a:spcBef>
                <a:spcPts val="36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Infrastructures</a:t>
            </a:r>
            <a:endParaRPr dirty="0"/>
          </a:p>
          <a:p>
            <a:pPr marL="628650" marR="0" lvl="1" indent="-171450" algn="l" rtl="0">
              <a:spcBef>
                <a:spcPts val="36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Skills development</a:t>
            </a:r>
            <a:endParaRPr dirty="0"/>
          </a:p>
          <a:p>
            <a:pPr marL="628650" marR="0" lvl="1" indent="-171450" algn="l" rtl="0">
              <a:spcBef>
                <a:spcPts val="36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Reward and Recognition</a:t>
            </a:r>
            <a:endParaRPr dirty="0"/>
          </a:p>
          <a:p>
            <a:pPr marL="628650" marR="0" lvl="1" indent="-171450" algn="l" rtl="0">
              <a:spcBef>
                <a:spcPts val="36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Roles and responsibilities</a:t>
            </a:r>
            <a:endParaRPr dirty="0"/>
          </a:p>
          <a:p>
            <a:pPr marL="628650" marR="0" lvl="1" indent="-171450" algn="l" rtl="0">
              <a:spcBef>
                <a:spcPts val="36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Governance &amp; Standards</a:t>
            </a:r>
            <a:endParaRPr dirty="0"/>
          </a:p>
          <a:p>
            <a:pPr marL="628650" marR="0" lvl="1" indent="-171450" algn="l" rtl="0">
              <a:spcBef>
                <a:spcPts val="36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Funding opportunities</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
        <p:nvSpPr>
          <p:cNvPr id="254" name="Shape 2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12</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6809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08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59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912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srcRect/>
          <a:stretch>
            <a:fillRect/>
          </a:stretch>
        </p:blipFill>
        <p:spPr bwMode="auto">
          <a:xfrm>
            <a:off x="0" y="0"/>
            <a:ext cx="9144000" cy="1295400"/>
          </a:xfrm>
          <a:prstGeom prst="rect">
            <a:avLst/>
          </a:prstGeom>
          <a:noFill/>
          <a:ln w="9525">
            <a:noFill/>
            <a:miter lim="800000"/>
            <a:headEnd/>
            <a:tailEnd/>
          </a:ln>
        </p:spPr>
      </p:pic>
      <p:sp>
        <p:nvSpPr>
          <p:cNvPr id="5" name="Text Box 17"/>
          <p:cNvSpPr txBox="1">
            <a:spLocks noChangeArrowheads="1"/>
          </p:cNvSpPr>
          <p:nvPr/>
        </p:nvSpPr>
        <p:spPr bwMode="auto">
          <a:xfrm>
            <a:off x="179388" y="188913"/>
            <a:ext cx="3382962" cy="366712"/>
          </a:xfrm>
          <a:prstGeom prst="rect">
            <a:avLst/>
          </a:prstGeom>
          <a:noFill/>
          <a:ln>
            <a:noFill/>
          </a:ln>
          <a:effectLst/>
          <a:extLst/>
        </p:spPr>
        <p:txBody>
          <a:bodyPr>
            <a:spAutoFit/>
          </a:bodyPr>
          <a:lstStyle/>
          <a:p>
            <a:pPr>
              <a:spcBef>
                <a:spcPct val="50000"/>
              </a:spcBef>
              <a:defRPr/>
            </a:pPr>
            <a:r>
              <a:rPr lang="en-GB" b="1" dirty="0">
                <a:solidFill>
                  <a:schemeClr val="bg1"/>
                </a:solidFill>
              </a:rPr>
              <a:t>UCL </a:t>
            </a:r>
            <a:r>
              <a:rPr lang="en-GB" b="1" dirty="0" smtClean="0">
                <a:solidFill>
                  <a:schemeClr val="bg1"/>
                </a:solidFill>
              </a:rPr>
              <a:t>LIBRARY</a:t>
            </a:r>
            <a:r>
              <a:rPr lang="en-GB" b="1" baseline="0" dirty="0" smtClean="0">
                <a:solidFill>
                  <a:schemeClr val="bg1"/>
                </a:solidFill>
              </a:rPr>
              <a:t> SERVICES</a:t>
            </a:r>
            <a:endParaRPr lang="en-GB" b="1" dirty="0">
              <a:solidFill>
                <a:schemeClr val="bg1"/>
              </a:solidFill>
            </a:endParaRP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 typeface="Wingdings" pitchFamily="2" charset="2"/>
              <a:buNone/>
              <a:defRPr/>
            </a:lvl1pPr>
          </a:lstStyle>
          <a:p>
            <a:pPr lvl="0"/>
            <a:r>
              <a:rPr lang="en-GB" noProof="0" dirty="0" smtClean="0"/>
              <a:t>Click to edit Master subtitle style</a:t>
            </a:r>
          </a:p>
        </p:txBody>
      </p:sp>
      <p:sp>
        <p:nvSpPr>
          <p:cNvPr id="6" name="Rectangle 9"/>
          <p:cNvSpPr>
            <a:spLocks noGrp="1" noChangeArrowheads="1"/>
          </p:cNvSpPr>
          <p:nvPr>
            <p:ph type="ftr" sz="quarter" idx="10"/>
          </p:nvPr>
        </p:nvSpPr>
        <p:spPr bwMode="auto">
          <a:xfrm>
            <a:off x="323850" y="6245225"/>
            <a:ext cx="8496300" cy="476250"/>
          </a:xfrm>
          <a:prstGeom prst="rect">
            <a:avLst/>
          </a:prstGeom>
          <a:extLst/>
        </p:spPr>
        <p:txBody>
          <a:bodyPr vert="horz" wrap="square" lIns="91440" tIns="45720" rIns="91440" bIns="45720" numCol="1" anchor="ctr" anchorCtr="0" compatLnSpc="1">
            <a:prstTxWarp prst="textNoShape">
              <a:avLst/>
            </a:prstTxWarp>
          </a:bodyPr>
          <a:lstStyle>
            <a:lvl1pPr algn="ctr">
              <a:defRPr sz="1400" dirty="0" smtClean="0"/>
            </a:lvl1pPr>
          </a:lstStyle>
          <a:p>
            <a:pPr>
              <a:defRPr/>
            </a:pP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1"/>
          </p:nvPr>
        </p:nvSpPr>
        <p:spPr/>
        <p:txBody>
          <a:bodyPr/>
          <a:lstStyle/>
          <a:p>
            <a:pPr>
              <a:defRPr/>
            </a:pPr>
            <a:fld id="{A72B5E5E-4689-49CD-AEC0-B1C1F4CF0DAA}"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1E5CBF-37EA-49BA-A281-D6CB1F8F9601}"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B9BC536-C560-408C-9983-EB1D7B02F143}"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5EF73B1-DCE9-405B-906D-0AE9CBC0EC5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3E5F890-8D52-4FFF-B166-9BAAAC9CA437}"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B13AA91C-341E-44D6-98C8-B2A88FC8BBE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514D68-F56A-4B27-81A6-4C6DF7B091C9}"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1ABE1BA-F27D-49FA-BECF-06F2795788D8}"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9556241B-8545-4649-81AE-0DA48C938CE5}"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45FB4F6C-FD61-4369-8707-A3770470D45E}"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37904A-293F-409E-AEE5-C53255E41B0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F9372AD-9D11-4FB0-849B-88BBE77E8722}"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A72B5E5E-4689-49CD-AEC0-B1C1F4CF0DAA}" type="slidenum">
              <a:rPr lang="en-GB"/>
              <a:pPr>
                <a:defRPr/>
              </a:pPr>
              <a:t>‹#›</a:t>
            </a:fld>
            <a:endParaRPr lang="en-GB" dirty="0"/>
          </a:p>
        </p:txBody>
      </p:sp>
      <p:pic>
        <p:nvPicPr>
          <p:cNvPr id="1029" name="Picture 13" descr="DarkBlue1024"/>
          <p:cNvPicPr>
            <a:picLocks noChangeAspect="1" noChangeArrowheads="1"/>
          </p:cNvPicPr>
          <p:nvPr/>
        </p:nvPicPr>
        <p:blipFill>
          <a:blip r:embed="rId14"/>
          <a:srcRect/>
          <a:stretch>
            <a:fillRect/>
          </a:stretch>
        </p:blipFill>
        <p:spPr bwMode="auto">
          <a:xfrm>
            <a:off x="0" y="0"/>
            <a:ext cx="9144000" cy="514350"/>
          </a:xfrm>
          <a:prstGeom prst="rect">
            <a:avLst/>
          </a:prstGeom>
          <a:noFill/>
          <a:ln w="9525">
            <a:noFill/>
            <a:miter lim="800000"/>
            <a:headEnd/>
            <a:tailEnd/>
          </a:ln>
        </p:spPr>
      </p:pic>
      <p:sp>
        <p:nvSpPr>
          <p:cNvPr id="3087" name="Rectangle 15"/>
          <p:cNvSpPr>
            <a:spLocks noChangeArrowheads="1"/>
          </p:cNvSpPr>
          <p:nvPr/>
        </p:nvSpPr>
        <p:spPr bwMode="auto">
          <a:xfrm>
            <a:off x="179388" y="188913"/>
            <a:ext cx="2952750" cy="366712"/>
          </a:xfrm>
          <a:prstGeom prst="rect">
            <a:avLst/>
          </a:prstGeom>
          <a:noFill/>
          <a:ln>
            <a:noFill/>
          </a:ln>
          <a:effectLst/>
          <a:extLst/>
        </p:spPr>
        <p:txBody>
          <a:bodyPr wrap="none">
            <a:spAutoFit/>
          </a:bodyPr>
          <a:lstStyle/>
          <a:p>
            <a:pPr>
              <a:defRPr/>
            </a:pPr>
            <a:r>
              <a:rPr lang="en-GB" b="1" dirty="0">
                <a:solidFill>
                  <a:schemeClr val="bg1"/>
                </a:solidFill>
              </a:rPr>
              <a:t>UCL LIBRARY SERVICES</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hf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yris@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research/openscience/index.cfm?pg=open-science-clou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research/openscience/index.cfm?pg=open-science-cloud"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osteropenscience.eu/foster-taxonomy/open-scie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20http:/eua-endorses-the-amsterdam-call-for-action-on-open-science.pdf"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leru.org/" TargetMode="External"/><Relationship Id="rId4" Type="http://schemas.openxmlformats.org/officeDocument/2006/relationships/hyperlink" Target=":%20https:/ec.europa.eu/research/openscience/index.cfm?pg=open-science-policy-platfo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66951" y="1656121"/>
            <a:ext cx="8496300" cy="2304256"/>
          </a:xfrm>
        </p:spPr>
        <p:txBody>
          <a:bodyPr/>
          <a:lstStyle/>
          <a:p>
            <a:r>
              <a:rPr lang="en-GB" sz="3600" dirty="0" smtClean="0"/>
              <a:t>From Open Access </a:t>
            </a:r>
            <a:br>
              <a:rPr lang="en-GB" sz="3600" dirty="0" smtClean="0"/>
            </a:br>
            <a:r>
              <a:rPr lang="en-GB" sz="3600" dirty="0" smtClean="0"/>
              <a:t>To Open Science</a:t>
            </a:r>
            <a:endParaRPr lang="en-GB" sz="3600" dirty="0"/>
          </a:p>
        </p:txBody>
      </p:sp>
      <p:sp>
        <p:nvSpPr>
          <p:cNvPr id="15362" name="Rectangle 3"/>
          <p:cNvSpPr>
            <a:spLocks noGrp="1" noChangeArrowheads="1"/>
          </p:cNvSpPr>
          <p:nvPr>
            <p:ph type="subTitle" idx="1"/>
          </p:nvPr>
        </p:nvSpPr>
        <p:spPr>
          <a:xfrm>
            <a:off x="307625" y="3403174"/>
            <a:ext cx="8496300" cy="3182422"/>
          </a:xfrm>
        </p:spPr>
        <p:txBody>
          <a:bodyPr/>
          <a:lstStyle/>
          <a:p>
            <a:pPr eaLnBrk="1" hangingPunct="1">
              <a:lnSpc>
                <a:spcPct val="90000"/>
              </a:lnSpc>
            </a:pPr>
            <a:endParaRPr lang="en-GB" sz="2800" dirty="0" smtClean="0"/>
          </a:p>
          <a:p>
            <a:pPr eaLnBrk="1" hangingPunct="1">
              <a:lnSpc>
                <a:spcPct val="90000"/>
              </a:lnSpc>
            </a:pPr>
            <a:r>
              <a:rPr lang="en-GB" sz="2800" dirty="0" smtClean="0"/>
              <a:t>Dr Paul Ayris </a:t>
            </a:r>
          </a:p>
          <a:p>
            <a:pPr eaLnBrk="1" hangingPunct="1">
              <a:lnSpc>
                <a:spcPct val="90000"/>
              </a:lnSpc>
              <a:spcBef>
                <a:spcPct val="10000"/>
              </a:spcBef>
            </a:pPr>
            <a:r>
              <a:rPr lang="en-GB" sz="1900" dirty="0" smtClean="0"/>
              <a:t>Pro-Vice-Provost (UCL Library Services) </a:t>
            </a:r>
          </a:p>
          <a:p>
            <a:pPr eaLnBrk="1" hangingPunct="1">
              <a:lnSpc>
                <a:spcPct val="90000"/>
              </a:lnSpc>
              <a:spcBef>
                <a:spcPct val="10000"/>
              </a:spcBef>
            </a:pPr>
            <a:r>
              <a:rPr lang="en-GB" sz="1900" dirty="0" smtClean="0"/>
              <a:t>Co-Chair, LERU community of Chief Information Officers (League of 	European Research Universities)</a:t>
            </a:r>
          </a:p>
          <a:p>
            <a:pPr eaLnBrk="1" hangingPunct="1">
              <a:lnSpc>
                <a:spcPct val="90000"/>
              </a:lnSpc>
              <a:spcBef>
                <a:spcPct val="10000"/>
              </a:spcBef>
            </a:pPr>
            <a:r>
              <a:rPr lang="en-GB" sz="1900" dirty="0" smtClean="0"/>
              <a:t>Adviser to the LIBER Board (Association of European Research Libraries)</a:t>
            </a:r>
          </a:p>
          <a:p>
            <a:pPr eaLnBrk="1" hangingPunct="1">
              <a:lnSpc>
                <a:spcPct val="90000"/>
              </a:lnSpc>
              <a:spcBef>
                <a:spcPct val="10000"/>
              </a:spcBef>
            </a:pPr>
            <a:r>
              <a:rPr lang="en-GB" sz="1900" dirty="0" smtClean="0"/>
              <a:t>Chair, Jisc Content Strategy Group</a:t>
            </a:r>
          </a:p>
          <a:p>
            <a:pPr eaLnBrk="1" hangingPunct="1">
              <a:lnSpc>
                <a:spcPct val="90000"/>
              </a:lnSpc>
              <a:spcBef>
                <a:spcPct val="10000"/>
              </a:spcBef>
            </a:pPr>
            <a:r>
              <a:rPr lang="en-GB" sz="1900" dirty="0" smtClean="0"/>
              <a:t>		</a:t>
            </a:r>
          </a:p>
          <a:p>
            <a:pPr eaLnBrk="1" hangingPunct="1">
              <a:lnSpc>
                <a:spcPct val="90000"/>
              </a:lnSpc>
              <a:spcBef>
                <a:spcPct val="10000"/>
              </a:spcBef>
            </a:pPr>
            <a:r>
              <a:rPr lang="en-GB" sz="1900" dirty="0" smtClean="0"/>
              <a:t>e-mail: </a:t>
            </a:r>
            <a:r>
              <a:rPr lang="en-GB" sz="1900" dirty="0" smtClean="0">
                <a:hlinkClick r:id="rId3"/>
              </a:rPr>
              <a:t>p.ayris@ucl.ac.uk</a:t>
            </a:r>
            <a:r>
              <a:rPr lang="en-GB" sz="1900" dirty="0" smtClean="0"/>
              <a:t> </a:t>
            </a:r>
            <a:endParaRPr lang="en-GB" sz="4000" dirty="0" smtClean="0"/>
          </a:p>
          <a:p>
            <a:pPr eaLnBrk="1" hangingPunct="1">
              <a:lnSpc>
                <a:spcPct val="90000"/>
              </a:lnSpc>
            </a:pPr>
            <a:endParaRPr lang="en-GB" sz="1600"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140347"/>
            <a:ext cx="1125491" cy="44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10</a:t>
            </a:fld>
            <a:endParaRPr lang="en-GB" dirty="0"/>
          </a:p>
        </p:txBody>
      </p:sp>
      <p:grpSp>
        <p:nvGrpSpPr>
          <p:cNvPr id="5" name="Group 4"/>
          <p:cNvGrpSpPr>
            <a:grpSpLocks/>
          </p:cNvGrpSpPr>
          <p:nvPr/>
        </p:nvGrpSpPr>
        <p:grpSpPr bwMode="auto">
          <a:xfrm>
            <a:off x="395536" y="936700"/>
            <a:ext cx="8424614" cy="5400600"/>
            <a:chOff x="0" y="0"/>
            <a:chExt cx="58959" cy="35718"/>
          </a:xfrm>
        </p:grpSpPr>
        <p:grpSp>
          <p:nvGrpSpPr>
            <p:cNvPr id="6" name="Group 5"/>
            <p:cNvGrpSpPr>
              <a:grpSpLocks/>
            </p:cNvGrpSpPr>
            <p:nvPr/>
          </p:nvGrpSpPr>
          <p:grpSpPr bwMode="auto">
            <a:xfrm>
              <a:off x="0" y="0"/>
              <a:ext cx="58959" cy="35718"/>
              <a:chOff x="0" y="0"/>
              <a:chExt cx="58959" cy="35718"/>
            </a:xfrm>
          </p:grpSpPr>
          <p:sp>
            <p:nvSpPr>
              <p:cNvPr id="7" name="Rectangle 6"/>
              <p:cNvSpPr>
                <a:spLocks noChangeArrowheads="1"/>
              </p:cNvSpPr>
              <p:nvPr/>
            </p:nvSpPr>
            <p:spPr bwMode="auto">
              <a:xfrm>
                <a:off x="0" y="0"/>
                <a:ext cx="58959" cy="3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7"/>
              <p:cNvSpPr>
                <a:spLocks noChangeArrowheads="1"/>
              </p:cNvSpPr>
              <p:nvPr/>
            </p:nvSpPr>
            <p:spPr bwMode="auto">
              <a:xfrm>
                <a:off x="0" y="3101"/>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Rounded Rectangle 8"/>
              <p:cNvSpPr>
                <a:spLocks noChangeArrowheads="1"/>
              </p:cNvSpPr>
              <p:nvPr/>
            </p:nvSpPr>
            <p:spPr bwMode="auto">
              <a:xfrm>
                <a:off x="2947" y="1772"/>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6"/>
              <p:cNvSpPr txBox="1">
                <a:spLocks noChangeArrowheads="1"/>
              </p:cNvSpPr>
              <p:nvPr/>
            </p:nvSpPr>
            <p:spPr bwMode="auto">
              <a:xfrm>
                <a:off x="3077" y="1902"/>
                <a:ext cx="41013"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Future of Scholarly Communication</a:t>
                </a:r>
              </a:p>
            </p:txBody>
          </p:sp>
          <p:sp>
            <p:nvSpPr>
              <p:cNvPr id="11" name="Rectangle 10"/>
              <p:cNvSpPr>
                <a:spLocks noChangeArrowheads="1"/>
              </p:cNvSpPr>
              <p:nvPr/>
            </p:nvSpPr>
            <p:spPr bwMode="auto">
              <a:xfrm>
                <a:off x="0" y="7183"/>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ounded Rectangle 11"/>
              <p:cNvSpPr>
                <a:spLocks noChangeArrowheads="1"/>
              </p:cNvSpPr>
              <p:nvPr/>
            </p:nvSpPr>
            <p:spPr bwMode="auto">
              <a:xfrm>
                <a:off x="2947" y="5855"/>
                <a:ext cx="41272" cy="2656"/>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 Box 9"/>
              <p:cNvSpPr txBox="1">
                <a:spLocks noChangeArrowheads="1"/>
              </p:cNvSpPr>
              <p:nvPr/>
            </p:nvSpPr>
            <p:spPr bwMode="auto">
              <a:xfrm>
                <a:off x="3077" y="5984"/>
                <a:ext cx="41013" cy="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EOSC (European Open Science Cloud)</a:t>
                </a:r>
              </a:p>
            </p:txBody>
          </p:sp>
          <p:sp>
            <p:nvSpPr>
              <p:cNvPr id="14" name="Rectangle 13"/>
              <p:cNvSpPr>
                <a:spLocks noChangeArrowheads="1"/>
              </p:cNvSpPr>
              <p:nvPr/>
            </p:nvSpPr>
            <p:spPr bwMode="auto">
              <a:xfrm>
                <a:off x="0" y="11265"/>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Rounded Rectangle 14"/>
              <p:cNvSpPr>
                <a:spLocks noChangeArrowheads="1"/>
              </p:cNvSpPr>
              <p:nvPr/>
            </p:nvSpPr>
            <p:spPr bwMode="auto">
              <a:xfrm>
                <a:off x="2947" y="9937"/>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xt Box 12"/>
              <p:cNvSpPr txBox="1">
                <a:spLocks noChangeArrowheads="1"/>
              </p:cNvSpPr>
              <p:nvPr/>
            </p:nvSpPr>
            <p:spPr bwMode="auto">
              <a:xfrm>
                <a:off x="3077" y="10067"/>
                <a:ext cx="41013"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FAIR Data</a:t>
                </a:r>
              </a:p>
            </p:txBody>
          </p:sp>
          <p:sp>
            <p:nvSpPr>
              <p:cNvPr id="17" name="Rectangle 16"/>
              <p:cNvSpPr>
                <a:spLocks noChangeArrowheads="1"/>
              </p:cNvSpPr>
              <p:nvPr/>
            </p:nvSpPr>
            <p:spPr bwMode="auto">
              <a:xfrm>
                <a:off x="0" y="15348"/>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Rounded Rectangle 17"/>
              <p:cNvSpPr>
                <a:spLocks noChangeArrowheads="1"/>
              </p:cNvSpPr>
              <p:nvPr/>
            </p:nvSpPr>
            <p:spPr bwMode="auto">
              <a:xfrm>
                <a:off x="2947" y="14019"/>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xt Box 15"/>
              <p:cNvSpPr txBox="1">
                <a:spLocks noChangeArrowheads="1"/>
              </p:cNvSpPr>
              <p:nvPr/>
            </p:nvSpPr>
            <p:spPr bwMode="auto">
              <a:xfrm>
                <a:off x="3077" y="14149"/>
                <a:ext cx="41013" cy="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Skills</a:t>
                </a:r>
              </a:p>
            </p:txBody>
          </p:sp>
          <p:sp>
            <p:nvSpPr>
              <p:cNvPr id="20" name="Rectangle 19"/>
              <p:cNvSpPr>
                <a:spLocks noChangeArrowheads="1"/>
              </p:cNvSpPr>
              <p:nvPr/>
            </p:nvSpPr>
            <p:spPr bwMode="auto">
              <a:xfrm>
                <a:off x="0" y="19430"/>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Rounded Rectangle 20"/>
              <p:cNvSpPr>
                <a:spLocks noChangeArrowheads="1"/>
              </p:cNvSpPr>
              <p:nvPr/>
            </p:nvSpPr>
            <p:spPr bwMode="auto">
              <a:xfrm>
                <a:off x="2947" y="18102"/>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 name="Text Box 18"/>
              <p:cNvSpPr txBox="1">
                <a:spLocks noChangeArrowheads="1"/>
              </p:cNvSpPr>
              <p:nvPr/>
            </p:nvSpPr>
            <p:spPr bwMode="auto">
              <a:xfrm>
                <a:off x="3077" y="18232"/>
                <a:ext cx="41013"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Research Integrity</a:t>
                </a:r>
              </a:p>
            </p:txBody>
          </p:sp>
          <p:sp>
            <p:nvSpPr>
              <p:cNvPr id="23" name="Rectangle 22"/>
              <p:cNvSpPr>
                <a:spLocks noChangeArrowheads="1"/>
              </p:cNvSpPr>
              <p:nvPr/>
            </p:nvSpPr>
            <p:spPr bwMode="auto">
              <a:xfrm>
                <a:off x="0" y="23513"/>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4" name="Rounded Rectangle 23"/>
              <p:cNvSpPr>
                <a:spLocks noChangeArrowheads="1"/>
              </p:cNvSpPr>
              <p:nvPr/>
            </p:nvSpPr>
            <p:spPr bwMode="auto">
              <a:xfrm>
                <a:off x="2947" y="22184"/>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Text Box 21"/>
              <p:cNvSpPr txBox="1">
                <a:spLocks noChangeArrowheads="1"/>
              </p:cNvSpPr>
              <p:nvPr/>
            </p:nvSpPr>
            <p:spPr bwMode="auto">
              <a:xfrm>
                <a:off x="3077" y="22314"/>
                <a:ext cx="41013"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Rewards</a:t>
                </a:r>
              </a:p>
            </p:txBody>
          </p:sp>
          <p:sp>
            <p:nvSpPr>
              <p:cNvPr id="26" name="Rectangle 25"/>
              <p:cNvSpPr>
                <a:spLocks noChangeArrowheads="1"/>
              </p:cNvSpPr>
              <p:nvPr/>
            </p:nvSpPr>
            <p:spPr bwMode="auto">
              <a:xfrm>
                <a:off x="0" y="27595"/>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Rounded Rectangle 26"/>
              <p:cNvSpPr>
                <a:spLocks noChangeArrowheads="1"/>
              </p:cNvSpPr>
              <p:nvPr/>
            </p:nvSpPr>
            <p:spPr bwMode="auto">
              <a:xfrm>
                <a:off x="2947" y="26267"/>
                <a:ext cx="41272" cy="2656"/>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8" name="Text Box 24"/>
              <p:cNvSpPr txBox="1">
                <a:spLocks noChangeArrowheads="1"/>
              </p:cNvSpPr>
              <p:nvPr/>
            </p:nvSpPr>
            <p:spPr bwMode="auto">
              <a:xfrm>
                <a:off x="3077" y="26396"/>
                <a:ext cx="41013" cy="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Altmetrics</a:t>
                </a:r>
              </a:p>
            </p:txBody>
          </p:sp>
          <p:sp>
            <p:nvSpPr>
              <p:cNvPr id="29" name="Rectangle 28"/>
              <p:cNvSpPr>
                <a:spLocks noChangeArrowheads="1"/>
              </p:cNvSpPr>
              <p:nvPr/>
            </p:nvSpPr>
            <p:spPr bwMode="auto">
              <a:xfrm>
                <a:off x="0" y="31677"/>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0" name="Rounded Rectangle 29"/>
              <p:cNvSpPr>
                <a:spLocks noChangeArrowheads="1"/>
              </p:cNvSpPr>
              <p:nvPr/>
            </p:nvSpPr>
            <p:spPr bwMode="auto">
              <a:xfrm>
                <a:off x="2947" y="30349"/>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1" name="Text Box 27"/>
              <p:cNvSpPr txBox="1">
                <a:spLocks noChangeArrowheads="1"/>
              </p:cNvSpPr>
              <p:nvPr/>
            </p:nvSpPr>
            <p:spPr bwMode="auto">
              <a:xfrm>
                <a:off x="3077" y="30479"/>
                <a:ext cx="41013"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Citizen Science</a:t>
                </a:r>
              </a:p>
            </p:txBody>
          </p:sp>
        </p:grpSp>
      </p:grpSp>
    </p:spTree>
    <p:extLst>
      <p:ext uri="{BB962C8B-B14F-4D97-AF65-F5344CB8AC3E}">
        <p14:creationId xmlns:p14="http://schemas.microsoft.com/office/powerpoint/2010/main" val="4275818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11</a:t>
            </a:fld>
            <a:endParaRPr lang="en-GB" dirty="0"/>
          </a:p>
        </p:txBody>
      </p:sp>
      <p:grpSp>
        <p:nvGrpSpPr>
          <p:cNvPr id="5" name="Group 4"/>
          <p:cNvGrpSpPr>
            <a:grpSpLocks/>
          </p:cNvGrpSpPr>
          <p:nvPr/>
        </p:nvGrpSpPr>
        <p:grpSpPr bwMode="auto">
          <a:xfrm>
            <a:off x="395536" y="936700"/>
            <a:ext cx="8424614" cy="5400600"/>
            <a:chOff x="0" y="0"/>
            <a:chExt cx="58959" cy="35718"/>
          </a:xfrm>
        </p:grpSpPr>
        <p:grpSp>
          <p:nvGrpSpPr>
            <p:cNvPr id="6" name="Group 5"/>
            <p:cNvGrpSpPr>
              <a:grpSpLocks/>
            </p:cNvGrpSpPr>
            <p:nvPr/>
          </p:nvGrpSpPr>
          <p:grpSpPr bwMode="auto">
            <a:xfrm>
              <a:off x="0" y="0"/>
              <a:ext cx="58959" cy="35718"/>
              <a:chOff x="0" y="0"/>
              <a:chExt cx="58959" cy="35718"/>
            </a:xfrm>
          </p:grpSpPr>
          <p:sp>
            <p:nvSpPr>
              <p:cNvPr id="7" name="Rectangle 6"/>
              <p:cNvSpPr>
                <a:spLocks noChangeArrowheads="1"/>
              </p:cNvSpPr>
              <p:nvPr/>
            </p:nvSpPr>
            <p:spPr bwMode="auto">
              <a:xfrm>
                <a:off x="0" y="0"/>
                <a:ext cx="58959" cy="3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7"/>
              <p:cNvSpPr>
                <a:spLocks noChangeArrowheads="1"/>
              </p:cNvSpPr>
              <p:nvPr/>
            </p:nvSpPr>
            <p:spPr bwMode="auto">
              <a:xfrm>
                <a:off x="0" y="3101"/>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Rounded Rectangle 8"/>
              <p:cNvSpPr>
                <a:spLocks noChangeArrowheads="1"/>
              </p:cNvSpPr>
              <p:nvPr/>
            </p:nvSpPr>
            <p:spPr bwMode="auto">
              <a:xfrm>
                <a:off x="2947" y="1772"/>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6"/>
              <p:cNvSpPr txBox="1">
                <a:spLocks noChangeArrowheads="1"/>
              </p:cNvSpPr>
              <p:nvPr/>
            </p:nvSpPr>
            <p:spPr bwMode="auto">
              <a:xfrm>
                <a:off x="3077" y="1902"/>
                <a:ext cx="41013"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Future of Scholarly Communication</a:t>
                </a:r>
              </a:p>
            </p:txBody>
          </p:sp>
          <p:sp>
            <p:nvSpPr>
              <p:cNvPr id="11" name="Rectangle 10"/>
              <p:cNvSpPr>
                <a:spLocks noChangeArrowheads="1"/>
              </p:cNvSpPr>
              <p:nvPr/>
            </p:nvSpPr>
            <p:spPr bwMode="auto">
              <a:xfrm>
                <a:off x="0" y="7183"/>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ounded Rectangle 11"/>
              <p:cNvSpPr>
                <a:spLocks noChangeArrowheads="1"/>
              </p:cNvSpPr>
              <p:nvPr/>
            </p:nvSpPr>
            <p:spPr bwMode="auto">
              <a:xfrm>
                <a:off x="2947" y="5855"/>
                <a:ext cx="41272" cy="2656"/>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 Box 9"/>
              <p:cNvSpPr txBox="1">
                <a:spLocks noChangeArrowheads="1"/>
              </p:cNvSpPr>
              <p:nvPr/>
            </p:nvSpPr>
            <p:spPr bwMode="auto">
              <a:xfrm>
                <a:off x="3077" y="5984"/>
                <a:ext cx="41013" cy="2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EOSC (European Open Science Cloud)</a:t>
                </a:r>
              </a:p>
            </p:txBody>
          </p:sp>
          <p:sp>
            <p:nvSpPr>
              <p:cNvPr id="14" name="Rectangle 13"/>
              <p:cNvSpPr>
                <a:spLocks noChangeArrowheads="1"/>
              </p:cNvSpPr>
              <p:nvPr/>
            </p:nvSpPr>
            <p:spPr bwMode="auto">
              <a:xfrm>
                <a:off x="0" y="11265"/>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Rounded Rectangle 14"/>
              <p:cNvSpPr>
                <a:spLocks noChangeArrowheads="1"/>
              </p:cNvSpPr>
              <p:nvPr/>
            </p:nvSpPr>
            <p:spPr bwMode="auto">
              <a:xfrm>
                <a:off x="2947" y="9937"/>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xt Box 12"/>
              <p:cNvSpPr txBox="1">
                <a:spLocks noChangeArrowheads="1"/>
              </p:cNvSpPr>
              <p:nvPr/>
            </p:nvSpPr>
            <p:spPr bwMode="auto">
              <a:xfrm>
                <a:off x="3077" y="10067"/>
                <a:ext cx="41013" cy="23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FAIR Data</a:t>
                </a:r>
              </a:p>
            </p:txBody>
          </p:sp>
          <p:sp>
            <p:nvSpPr>
              <p:cNvPr id="17" name="Rectangle 16"/>
              <p:cNvSpPr>
                <a:spLocks noChangeArrowheads="1"/>
              </p:cNvSpPr>
              <p:nvPr/>
            </p:nvSpPr>
            <p:spPr bwMode="auto">
              <a:xfrm>
                <a:off x="0" y="15348"/>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Rounded Rectangle 17"/>
              <p:cNvSpPr>
                <a:spLocks noChangeArrowheads="1"/>
              </p:cNvSpPr>
              <p:nvPr/>
            </p:nvSpPr>
            <p:spPr bwMode="auto">
              <a:xfrm>
                <a:off x="2947" y="14019"/>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xt Box 15"/>
              <p:cNvSpPr txBox="1">
                <a:spLocks noChangeArrowheads="1"/>
              </p:cNvSpPr>
              <p:nvPr/>
            </p:nvSpPr>
            <p:spPr bwMode="auto">
              <a:xfrm>
                <a:off x="3077" y="14149"/>
                <a:ext cx="41013" cy="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Skills</a:t>
                </a:r>
              </a:p>
            </p:txBody>
          </p:sp>
          <p:sp>
            <p:nvSpPr>
              <p:cNvPr id="20" name="Rectangle 19"/>
              <p:cNvSpPr>
                <a:spLocks noChangeArrowheads="1"/>
              </p:cNvSpPr>
              <p:nvPr/>
            </p:nvSpPr>
            <p:spPr bwMode="auto">
              <a:xfrm>
                <a:off x="0" y="19430"/>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Rounded Rectangle 20"/>
              <p:cNvSpPr>
                <a:spLocks noChangeArrowheads="1"/>
              </p:cNvSpPr>
              <p:nvPr/>
            </p:nvSpPr>
            <p:spPr bwMode="auto">
              <a:xfrm>
                <a:off x="2947" y="18102"/>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 name="Text Box 18"/>
              <p:cNvSpPr txBox="1">
                <a:spLocks noChangeArrowheads="1"/>
              </p:cNvSpPr>
              <p:nvPr/>
            </p:nvSpPr>
            <p:spPr bwMode="auto">
              <a:xfrm>
                <a:off x="3077" y="18232"/>
                <a:ext cx="41013"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Research Integrity</a:t>
                </a:r>
              </a:p>
            </p:txBody>
          </p:sp>
          <p:sp>
            <p:nvSpPr>
              <p:cNvPr id="23" name="Rectangle 22"/>
              <p:cNvSpPr>
                <a:spLocks noChangeArrowheads="1"/>
              </p:cNvSpPr>
              <p:nvPr/>
            </p:nvSpPr>
            <p:spPr bwMode="auto">
              <a:xfrm>
                <a:off x="0" y="23513"/>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4" name="Rounded Rectangle 23"/>
              <p:cNvSpPr>
                <a:spLocks noChangeArrowheads="1"/>
              </p:cNvSpPr>
              <p:nvPr/>
            </p:nvSpPr>
            <p:spPr bwMode="auto">
              <a:xfrm>
                <a:off x="2947" y="22184"/>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Text Box 21"/>
              <p:cNvSpPr txBox="1">
                <a:spLocks noChangeArrowheads="1"/>
              </p:cNvSpPr>
              <p:nvPr/>
            </p:nvSpPr>
            <p:spPr bwMode="auto">
              <a:xfrm>
                <a:off x="3077" y="22314"/>
                <a:ext cx="41013"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Rewards</a:t>
                </a:r>
              </a:p>
            </p:txBody>
          </p:sp>
          <p:sp>
            <p:nvSpPr>
              <p:cNvPr id="26" name="Rectangle 25"/>
              <p:cNvSpPr>
                <a:spLocks noChangeArrowheads="1"/>
              </p:cNvSpPr>
              <p:nvPr/>
            </p:nvSpPr>
            <p:spPr bwMode="auto">
              <a:xfrm>
                <a:off x="0" y="27595"/>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Rounded Rectangle 26"/>
              <p:cNvSpPr>
                <a:spLocks noChangeArrowheads="1"/>
              </p:cNvSpPr>
              <p:nvPr/>
            </p:nvSpPr>
            <p:spPr bwMode="auto">
              <a:xfrm>
                <a:off x="2947" y="26267"/>
                <a:ext cx="41272" cy="2656"/>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8" name="Text Box 24"/>
              <p:cNvSpPr txBox="1">
                <a:spLocks noChangeArrowheads="1"/>
              </p:cNvSpPr>
              <p:nvPr/>
            </p:nvSpPr>
            <p:spPr bwMode="auto">
              <a:xfrm>
                <a:off x="3077" y="26396"/>
                <a:ext cx="41013" cy="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Altmetrics</a:t>
                </a:r>
              </a:p>
            </p:txBody>
          </p:sp>
          <p:sp>
            <p:nvSpPr>
              <p:cNvPr id="29" name="Rectangle 28"/>
              <p:cNvSpPr>
                <a:spLocks noChangeArrowheads="1"/>
              </p:cNvSpPr>
              <p:nvPr/>
            </p:nvSpPr>
            <p:spPr bwMode="auto">
              <a:xfrm>
                <a:off x="0" y="31677"/>
                <a:ext cx="58959" cy="2268"/>
              </a:xfrm>
              <a:prstGeom prst="rect">
                <a:avLst/>
              </a:prstGeom>
              <a:solidFill>
                <a:schemeClr val="lt1">
                  <a:lumMod val="100000"/>
                  <a:lumOff val="0"/>
                  <a:alpha val="89803"/>
                </a:schemeClr>
              </a:solidFill>
              <a:ln w="12700">
                <a:solidFill>
                  <a:srgbClr val="599BD5"/>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0" name="Rounded Rectangle 29"/>
              <p:cNvSpPr>
                <a:spLocks noChangeArrowheads="1"/>
              </p:cNvSpPr>
              <p:nvPr/>
            </p:nvSpPr>
            <p:spPr bwMode="auto">
              <a:xfrm>
                <a:off x="2947" y="30349"/>
                <a:ext cx="41272" cy="2657"/>
              </a:xfrm>
              <a:prstGeom prst="roundRect">
                <a:avLst>
                  <a:gd name="adj" fmla="val 16667"/>
                </a:avLst>
              </a:prstGeom>
              <a:solidFill>
                <a:srgbClr val="599BD5"/>
              </a:solidFill>
              <a:ln w="12700">
                <a:solidFill>
                  <a:schemeClr val="lt1">
                    <a:lumMod val="100000"/>
                    <a:lumOff val="0"/>
                  </a:schemeClr>
                </a:solidFill>
                <a:miter lim="800000"/>
                <a:headEnd/>
                <a:tailEnd/>
              </a:ln>
            </p:spPr>
            <p:txBody>
              <a:bodyPr rot="0" vert="horz" wrap="square" lIns="91425" tIns="91425" rIns="91425" bIns="91425" anchor="ctr" anchorCtr="0" upright="1">
                <a:noAutofit/>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1" name="Text Box 27"/>
              <p:cNvSpPr txBox="1">
                <a:spLocks noChangeArrowheads="1"/>
              </p:cNvSpPr>
              <p:nvPr/>
            </p:nvSpPr>
            <p:spPr bwMode="auto">
              <a:xfrm>
                <a:off x="3077" y="30479"/>
                <a:ext cx="41013"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55975" tIns="0" rIns="155975" bIns="0" anchor="ctr" anchorCtr="0" upright="1">
                <a:noAutofit/>
              </a:bodyPr>
              <a:lstStyle/>
              <a:p>
                <a:pPr>
                  <a:lnSpc>
                    <a:spcPct val="88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Citizen Science</a:t>
                </a:r>
              </a:p>
            </p:txBody>
          </p:sp>
        </p:grpSp>
      </p:grpSp>
    </p:spTree>
    <p:extLst>
      <p:ext uri="{BB962C8B-B14F-4D97-AF65-F5344CB8AC3E}">
        <p14:creationId xmlns:p14="http://schemas.microsoft.com/office/powerpoint/2010/main" val="2304320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37931" y="1080525"/>
            <a:ext cx="6239412" cy="5757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000" b="1" i="0" u="none" strike="noStrike" cap="none" dirty="0">
                <a:solidFill>
                  <a:schemeClr val="dk2"/>
                </a:solidFill>
                <a:latin typeface="Arial"/>
                <a:ea typeface="Arial"/>
                <a:cs typeface="Arial"/>
                <a:sym typeface="Arial"/>
              </a:rPr>
              <a:t>European Open Science Cloud</a:t>
            </a:r>
            <a:endParaRPr dirty="0"/>
          </a:p>
        </p:txBody>
      </p:sp>
      <p:sp>
        <p:nvSpPr>
          <p:cNvPr id="257" name="Shape 257"/>
          <p:cNvSpPr txBox="1">
            <a:spLocks noGrp="1"/>
          </p:cNvSpPr>
          <p:nvPr>
            <p:ph type="body" idx="1"/>
          </p:nvPr>
        </p:nvSpPr>
        <p:spPr>
          <a:xfrm>
            <a:off x="341160" y="1711922"/>
            <a:ext cx="4234015" cy="50405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GB" sz="2400" b="0" i="0" u="none" strike="noStrike" cap="none" dirty="0">
                <a:solidFill>
                  <a:schemeClr val="dk1"/>
                </a:solidFill>
                <a:latin typeface="Arial"/>
                <a:ea typeface="Arial"/>
                <a:cs typeface="Arial"/>
                <a:sym typeface="Arial"/>
              </a:rPr>
              <a:t>EU High Level Expert Group Report</a:t>
            </a:r>
            <a:endParaRPr dirty="0"/>
          </a:p>
          <a:p>
            <a:pPr marL="342900" marR="0" lvl="0" indent="-342900" algn="l" rtl="0">
              <a:spcBef>
                <a:spcPts val="480"/>
              </a:spcBef>
              <a:spcAft>
                <a:spcPts val="0"/>
              </a:spcAft>
              <a:buClr>
                <a:schemeClr val="dk1"/>
              </a:buClr>
              <a:buSzPts val="2400"/>
              <a:buFont typeface="Noto Sans Symbols"/>
              <a:buChar char="❑"/>
            </a:pPr>
            <a:r>
              <a:rPr lang="en-GB" sz="2400" b="0" i="0" u="none" strike="noStrike" cap="none" dirty="0">
                <a:solidFill>
                  <a:schemeClr val="dk1"/>
                </a:solidFill>
                <a:latin typeface="Arial"/>
                <a:ea typeface="Arial"/>
                <a:cs typeface="Arial"/>
                <a:sym typeface="Arial"/>
              </a:rPr>
              <a:t>Launched on 11 October 2016</a:t>
            </a:r>
            <a:endParaRPr dirty="0"/>
          </a:p>
          <a:p>
            <a:pPr marL="342900" marR="0" lvl="0" indent="-342900" algn="l" rtl="0">
              <a:spcBef>
                <a:spcPts val="480"/>
              </a:spcBef>
              <a:spcAft>
                <a:spcPts val="0"/>
              </a:spcAft>
              <a:buClr>
                <a:schemeClr val="dk1"/>
              </a:buClr>
              <a:buSzPts val="2400"/>
              <a:buFont typeface="Noto Sans Symbols"/>
              <a:buChar char="❑"/>
            </a:pPr>
            <a:r>
              <a:rPr lang="en-GB" sz="2400" b="0" i="0" u="none" strike="noStrike" cap="none" dirty="0">
                <a:solidFill>
                  <a:schemeClr val="dk1"/>
                </a:solidFill>
                <a:latin typeface="Arial"/>
                <a:ea typeface="Arial"/>
                <a:cs typeface="Arial"/>
                <a:sym typeface="Arial"/>
              </a:rPr>
              <a:t>Issues considered:</a:t>
            </a:r>
            <a:endParaRPr dirty="0"/>
          </a:p>
          <a:p>
            <a:pPr marL="742950" marR="0" lvl="1" indent="-285750" algn="l" rtl="0">
              <a:spcBef>
                <a:spcPts val="40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Infrastructures</a:t>
            </a:r>
            <a:endParaRPr dirty="0"/>
          </a:p>
          <a:p>
            <a:pPr marL="742950" marR="0" lvl="1" indent="-285750" algn="l" rtl="0">
              <a:spcBef>
                <a:spcPts val="40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Skills development</a:t>
            </a:r>
            <a:endParaRPr dirty="0"/>
          </a:p>
          <a:p>
            <a:pPr marL="742950" marR="0" lvl="1" indent="-285750" algn="l" rtl="0">
              <a:spcBef>
                <a:spcPts val="40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Reward and Recognition</a:t>
            </a:r>
            <a:endParaRPr dirty="0"/>
          </a:p>
          <a:p>
            <a:pPr marL="742950" marR="0" lvl="1" indent="-285750" algn="l" rtl="0">
              <a:spcBef>
                <a:spcPts val="40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Roles and responsibilities</a:t>
            </a:r>
            <a:endParaRPr dirty="0"/>
          </a:p>
          <a:p>
            <a:pPr marL="742950" marR="0" lvl="1" indent="-285750" algn="l" rtl="0">
              <a:spcBef>
                <a:spcPts val="40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Governance &amp; Standards</a:t>
            </a:r>
            <a:endParaRPr dirty="0"/>
          </a:p>
          <a:p>
            <a:pPr marL="742950" marR="0" lvl="1" indent="-285750" algn="l" rtl="0">
              <a:spcBef>
                <a:spcPts val="40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Funding opportunities</a:t>
            </a:r>
            <a:endParaRPr dirty="0"/>
          </a:p>
          <a:p>
            <a:pPr marL="342900" marR="0" lvl="0" indent="-342900" algn="l" rtl="0">
              <a:spcBef>
                <a:spcPts val="480"/>
              </a:spcBef>
              <a:spcAft>
                <a:spcPts val="0"/>
              </a:spcAft>
              <a:buClr>
                <a:schemeClr val="dk1"/>
              </a:buClr>
              <a:buSzPts val="2400"/>
              <a:buFont typeface="Noto Sans Symbols"/>
              <a:buChar char="❑"/>
            </a:pPr>
            <a:r>
              <a:rPr lang="en-GB" sz="2400" b="0" i="0" u="none" strike="noStrike" cap="none" dirty="0">
                <a:solidFill>
                  <a:schemeClr val="dk1"/>
                </a:solidFill>
                <a:latin typeface="Arial"/>
                <a:ea typeface="Arial"/>
                <a:cs typeface="Arial"/>
                <a:sym typeface="Arial"/>
              </a:rPr>
              <a:t>Available </a:t>
            </a:r>
            <a:r>
              <a:rPr lang="en-GB" sz="2400" b="0" i="0" u="sng" strike="noStrike" cap="none" dirty="0">
                <a:solidFill>
                  <a:schemeClr val="hlink"/>
                </a:solidFill>
                <a:latin typeface="Arial"/>
                <a:ea typeface="Arial"/>
                <a:cs typeface="Arial"/>
                <a:sym typeface="Arial"/>
                <a:hlinkClick r:id="rId3"/>
              </a:rPr>
              <a:t>here</a:t>
            </a:r>
            <a:r>
              <a:rPr lang="en-GB" sz="2400" b="0" i="0" u="none" strike="noStrike" cap="none" dirty="0">
                <a:solidFill>
                  <a:schemeClr val="dk1"/>
                </a:solidFill>
                <a:latin typeface="Arial"/>
                <a:ea typeface="Arial"/>
                <a:cs typeface="Arial"/>
                <a:sym typeface="Arial"/>
              </a:rPr>
              <a:t> </a:t>
            </a:r>
            <a:endParaRPr dirty="0"/>
          </a:p>
          <a:p>
            <a:pPr marL="742950" marR="0" lvl="1" indent="-158750" algn="l" rtl="0">
              <a:spcBef>
                <a:spcPts val="400"/>
              </a:spcBef>
              <a:spcAft>
                <a:spcPts val="0"/>
              </a:spcAft>
              <a:buClr>
                <a:schemeClr val="dk1"/>
              </a:buClr>
              <a:buSzPts val="2000"/>
              <a:buFont typeface="Noto Sans Symbols"/>
              <a:buNone/>
            </a:pPr>
            <a:endParaRPr sz="2000" b="0" i="0" u="none" strike="noStrike" cap="none" dirty="0">
              <a:solidFill>
                <a:schemeClr val="dk1"/>
              </a:solidFill>
              <a:latin typeface="Arial"/>
              <a:ea typeface="Arial"/>
              <a:cs typeface="Arial"/>
              <a:sym typeface="Arial"/>
            </a:endParaRPr>
          </a:p>
        </p:txBody>
      </p:sp>
      <p:pic>
        <p:nvPicPr>
          <p:cNvPr id="258" name="Shape 258"/>
          <p:cNvPicPr preferRelativeResize="0"/>
          <p:nvPr/>
        </p:nvPicPr>
        <p:blipFill rotWithShape="1">
          <a:blip r:embed="rId4">
            <a:alphaModFix/>
          </a:blip>
          <a:srcRect/>
          <a:stretch/>
        </p:blipFill>
        <p:spPr>
          <a:xfrm>
            <a:off x="4994031" y="1780109"/>
            <a:ext cx="3456580" cy="4846300"/>
          </a:xfrm>
          <a:prstGeom prst="rect">
            <a:avLst/>
          </a:prstGeom>
          <a:noFill/>
          <a:ln>
            <a:noFill/>
          </a:ln>
        </p:spPr>
      </p:pic>
    </p:spTree>
    <p:extLst>
      <p:ext uri="{BB962C8B-B14F-4D97-AF65-F5344CB8AC3E}">
        <p14:creationId xmlns:p14="http://schemas.microsoft.com/office/powerpoint/2010/main" val="3437219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2787724" y="1305594"/>
            <a:ext cx="3035287" cy="420845"/>
          </a:xfrm>
          <a:prstGeom prst="rect">
            <a:avLst/>
          </a:prstGeom>
          <a:solidFill>
            <a:srgbClr val="FFC000"/>
          </a:solidFill>
          <a:ln w="9525" cap="flat" cmpd="sng">
            <a:solidFill>
              <a:srgbClr val="002060"/>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a:solidFill>
                  <a:schemeClr val="dk1"/>
                </a:solidFill>
                <a:latin typeface="Arial"/>
                <a:ea typeface="Arial"/>
                <a:cs typeface="Arial"/>
                <a:sym typeface="Arial"/>
              </a:rPr>
              <a:t>EOSC </a:t>
            </a:r>
            <a:r>
              <a:rPr lang="en-GB" sz="2400" b="1" dirty="0">
                <a:solidFill>
                  <a:schemeClr val="dk1"/>
                </a:solidFill>
                <a:latin typeface="Arial"/>
                <a:ea typeface="Arial"/>
                <a:cs typeface="Arial"/>
                <a:sym typeface="Arial"/>
                <a:hlinkClick r:id="rId3"/>
              </a:rPr>
              <a:t>Declaration</a:t>
            </a:r>
            <a:endParaRPr dirty="0"/>
          </a:p>
        </p:txBody>
      </p:sp>
      <p:sp>
        <p:nvSpPr>
          <p:cNvPr id="273" name="Shape 273"/>
          <p:cNvSpPr txBox="1"/>
          <p:nvPr/>
        </p:nvSpPr>
        <p:spPr>
          <a:xfrm>
            <a:off x="6821408" y="1325915"/>
            <a:ext cx="2175740" cy="910811"/>
          </a:xfrm>
          <a:prstGeom prst="rect">
            <a:avLst/>
          </a:prstGeom>
          <a:solidFill>
            <a:srgbClr val="FFC000"/>
          </a:solidFill>
          <a:ln w="9525" cap="flat" cmpd="sng">
            <a:solidFill>
              <a:srgbClr val="002060"/>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dirty="0" smtClean="0">
                <a:solidFill>
                  <a:schemeClr val="dk1"/>
                </a:solidFill>
                <a:latin typeface="Arial"/>
                <a:ea typeface="Arial"/>
                <a:cs typeface="Arial"/>
                <a:sym typeface="Arial"/>
              </a:rPr>
              <a:t>33 goals for engagement in RDM</a:t>
            </a:r>
            <a:endParaRPr dirty="0"/>
          </a:p>
        </p:txBody>
      </p:sp>
      <p:sp>
        <p:nvSpPr>
          <p:cNvPr id="274" name="Shape 274"/>
          <p:cNvSpPr/>
          <p:nvPr/>
        </p:nvSpPr>
        <p:spPr>
          <a:xfrm rot="5400000">
            <a:off x="4203358" y="1849919"/>
            <a:ext cx="546035" cy="363474"/>
          </a:xfrm>
          <a:prstGeom prst="rightArrow">
            <a:avLst>
              <a:gd name="adj1" fmla="val 64240"/>
              <a:gd name="adj2" fmla="val 50000"/>
            </a:avLst>
          </a:prstGeom>
          <a:solidFill>
            <a:srgbClr val="FFC000"/>
          </a:solidFill>
          <a:ln w="25400" cap="flat" cmpd="sng">
            <a:solidFill>
              <a:srgbClr val="5C757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76" name="Shape 276"/>
          <p:cNvSpPr txBox="1"/>
          <p:nvPr/>
        </p:nvSpPr>
        <p:spPr>
          <a:xfrm>
            <a:off x="1298016" y="2750884"/>
            <a:ext cx="1572703" cy="646331"/>
          </a:xfrm>
          <a:prstGeom prst="rect">
            <a:avLst/>
          </a:prstGeom>
          <a:solidFill>
            <a:schemeClr val="accent2">
              <a:lumMod val="10000"/>
              <a:lumOff val="90000"/>
            </a:schemeClr>
          </a:solidFill>
          <a:ln w="9525" cap="flat" cmpd="sng">
            <a:solidFill>
              <a:srgbClr val="002060"/>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Data Culture</a:t>
            </a:r>
            <a:endParaRPr dirty="0"/>
          </a:p>
          <a:p>
            <a:pPr marL="0" marR="0" lvl="0" indent="0" algn="ctr" rtl="0">
              <a:spcBef>
                <a:spcPts val="0"/>
              </a:spcBef>
              <a:spcAft>
                <a:spcPts val="0"/>
              </a:spcAft>
              <a:buNone/>
            </a:pPr>
            <a:r>
              <a:rPr lang="en-GB" sz="1800" b="1" dirty="0">
                <a:solidFill>
                  <a:schemeClr val="dk1"/>
                </a:solidFill>
                <a:latin typeface="Arial"/>
                <a:ea typeface="Arial"/>
                <a:cs typeface="Arial"/>
                <a:sym typeface="Arial"/>
              </a:rPr>
              <a:t>&amp; FAIR Data</a:t>
            </a:r>
            <a:endParaRPr dirty="0"/>
          </a:p>
        </p:txBody>
      </p:sp>
      <p:sp>
        <p:nvSpPr>
          <p:cNvPr id="277" name="Shape 277"/>
          <p:cNvSpPr txBox="1"/>
          <p:nvPr/>
        </p:nvSpPr>
        <p:spPr>
          <a:xfrm>
            <a:off x="3690025" y="2763909"/>
            <a:ext cx="1572703" cy="646331"/>
          </a:xfrm>
          <a:prstGeom prst="rect">
            <a:avLst/>
          </a:prstGeom>
          <a:solidFill>
            <a:schemeClr val="accent2">
              <a:lumMod val="10000"/>
              <a:lumOff val="90000"/>
            </a:schemeClr>
          </a:solidFill>
          <a:ln w="9525" cap="flat" cmpd="sng">
            <a:solidFill>
              <a:srgbClr val="002060"/>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Services &amp; Architecture</a:t>
            </a:r>
            <a:endParaRPr dirty="0"/>
          </a:p>
        </p:txBody>
      </p:sp>
      <p:sp>
        <p:nvSpPr>
          <p:cNvPr id="278" name="Shape 278"/>
          <p:cNvSpPr txBox="1"/>
          <p:nvPr/>
        </p:nvSpPr>
        <p:spPr>
          <a:xfrm>
            <a:off x="6385973" y="2734295"/>
            <a:ext cx="1572703" cy="646331"/>
          </a:xfrm>
          <a:prstGeom prst="rect">
            <a:avLst/>
          </a:prstGeom>
          <a:solidFill>
            <a:schemeClr val="accent2">
              <a:lumMod val="10000"/>
              <a:lumOff val="90000"/>
            </a:schemeClr>
          </a:solidFill>
          <a:ln w="9525" cap="flat" cmpd="sng">
            <a:solidFill>
              <a:srgbClr val="002060"/>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Governance &amp; Funding</a:t>
            </a:r>
            <a:endParaRPr dirty="0"/>
          </a:p>
        </p:txBody>
      </p:sp>
      <p:sp>
        <p:nvSpPr>
          <p:cNvPr id="279" name="Shape 279"/>
          <p:cNvSpPr txBox="1"/>
          <p:nvPr/>
        </p:nvSpPr>
        <p:spPr>
          <a:xfrm>
            <a:off x="1002564" y="4021377"/>
            <a:ext cx="1989593" cy="2377574"/>
          </a:xfrm>
          <a:prstGeom prst="rect">
            <a:avLst/>
          </a:pr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Open by default</a:t>
            </a:r>
            <a:endParaRPr dirty="0"/>
          </a:p>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Skills development</a:t>
            </a:r>
            <a:endParaRPr dirty="0"/>
          </a:p>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FAIR principles</a:t>
            </a:r>
            <a:endParaRPr dirty="0"/>
          </a:p>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Data Management Plans</a:t>
            </a:r>
            <a:endParaRPr dirty="0"/>
          </a:p>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Engagement with researchers </a:t>
            </a:r>
            <a:endParaRPr dirty="0"/>
          </a:p>
        </p:txBody>
      </p:sp>
      <p:sp>
        <p:nvSpPr>
          <p:cNvPr id="280" name="Shape 280"/>
          <p:cNvSpPr txBox="1"/>
          <p:nvPr/>
        </p:nvSpPr>
        <p:spPr>
          <a:xfrm>
            <a:off x="3395950" y="4030441"/>
            <a:ext cx="2245016" cy="2377574"/>
          </a:xfrm>
          <a:prstGeom prst="rect">
            <a:avLst/>
          </a:pr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EOSC is an infrastructure commons</a:t>
            </a:r>
            <a:endParaRPr dirty="0"/>
          </a:p>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EOSC to use existing high spec. 3services </a:t>
            </a:r>
            <a:endParaRPr dirty="0"/>
          </a:p>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HPC to be developed in tandem</a:t>
            </a:r>
            <a:endParaRPr dirty="0"/>
          </a:p>
        </p:txBody>
      </p:sp>
      <p:sp>
        <p:nvSpPr>
          <p:cNvPr id="281" name="Shape 281"/>
          <p:cNvSpPr txBox="1"/>
          <p:nvPr/>
        </p:nvSpPr>
        <p:spPr>
          <a:xfrm>
            <a:off x="6044760" y="4030441"/>
            <a:ext cx="2041965" cy="2377574"/>
          </a:xfrm>
          <a:prstGeom prst="rect">
            <a:avLst/>
          </a:pr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Strong Governance model, but flexible</a:t>
            </a:r>
            <a:endParaRPr dirty="0"/>
          </a:p>
          <a:p>
            <a:pPr marL="214313" marR="0" lvl="0" indent="-214313" algn="l" rtl="0">
              <a:spcBef>
                <a:spcPts val="0"/>
              </a:spcBef>
              <a:spcAft>
                <a:spcPts val="0"/>
              </a:spcAft>
              <a:buClr>
                <a:schemeClr val="dk1"/>
              </a:buClr>
              <a:buSzPts val="1650"/>
              <a:buFont typeface="Arial"/>
              <a:buChar char="•"/>
            </a:pPr>
            <a:r>
              <a:rPr lang="en-GB" sz="1650" dirty="0">
                <a:solidFill>
                  <a:schemeClr val="dk1"/>
                </a:solidFill>
                <a:latin typeface="Arial"/>
                <a:ea typeface="Arial"/>
                <a:cs typeface="Arial"/>
                <a:sym typeface="Arial"/>
              </a:rPr>
              <a:t>3 levels of membership – institutional, operational,  advisory</a:t>
            </a:r>
            <a:endParaRPr dirty="0"/>
          </a:p>
        </p:txBody>
      </p:sp>
      <p:cxnSp>
        <p:nvCxnSpPr>
          <p:cNvPr id="282" name="Shape 282"/>
          <p:cNvCxnSpPr/>
          <p:nvPr/>
        </p:nvCxnSpPr>
        <p:spPr>
          <a:xfrm>
            <a:off x="1543050" y="2369072"/>
            <a:ext cx="5629275" cy="0"/>
          </a:xfrm>
          <a:prstGeom prst="straightConnector1">
            <a:avLst/>
          </a:prstGeom>
          <a:noFill/>
          <a:ln w="9525" cap="flat" cmpd="sng">
            <a:solidFill>
              <a:schemeClr val="dk1"/>
            </a:solidFill>
            <a:prstDash val="solid"/>
            <a:round/>
            <a:headEnd type="none" w="med" len="med"/>
            <a:tailEnd type="none" w="med" len="med"/>
          </a:ln>
        </p:spPr>
      </p:cxnSp>
      <p:cxnSp>
        <p:nvCxnSpPr>
          <p:cNvPr id="283" name="Shape 283"/>
          <p:cNvCxnSpPr/>
          <p:nvPr/>
        </p:nvCxnSpPr>
        <p:spPr>
          <a:xfrm>
            <a:off x="1543050" y="2369072"/>
            <a:ext cx="0" cy="381810"/>
          </a:xfrm>
          <a:prstGeom prst="straightConnector1">
            <a:avLst/>
          </a:prstGeom>
          <a:noFill/>
          <a:ln w="9525" cap="flat" cmpd="sng">
            <a:solidFill>
              <a:schemeClr val="dk1"/>
            </a:solidFill>
            <a:prstDash val="solid"/>
            <a:round/>
            <a:headEnd type="none" w="med" len="med"/>
            <a:tailEnd type="none" w="med" len="med"/>
          </a:ln>
        </p:spPr>
      </p:cxnSp>
      <p:cxnSp>
        <p:nvCxnSpPr>
          <p:cNvPr id="284" name="Shape 284"/>
          <p:cNvCxnSpPr>
            <a:endCxn id="277" idx="0"/>
          </p:cNvCxnSpPr>
          <p:nvPr/>
        </p:nvCxnSpPr>
        <p:spPr>
          <a:xfrm>
            <a:off x="4476377" y="2382009"/>
            <a:ext cx="0" cy="381900"/>
          </a:xfrm>
          <a:prstGeom prst="straightConnector1">
            <a:avLst/>
          </a:prstGeom>
          <a:noFill/>
          <a:ln w="9525" cap="flat" cmpd="sng">
            <a:solidFill>
              <a:schemeClr val="dk1"/>
            </a:solidFill>
            <a:prstDash val="solid"/>
            <a:round/>
            <a:headEnd type="none" w="med" len="med"/>
            <a:tailEnd type="none" w="med" len="med"/>
          </a:ln>
        </p:spPr>
      </p:cxnSp>
      <p:cxnSp>
        <p:nvCxnSpPr>
          <p:cNvPr id="285" name="Shape 285"/>
          <p:cNvCxnSpPr/>
          <p:nvPr/>
        </p:nvCxnSpPr>
        <p:spPr>
          <a:xfrm>
            <a:off x="7172325" y="2369072"/>
            <a:ext cx="0" cy="381810"/>
          </a:xfrm>
          <a:prstGeom prst="straightConnector1">
            <a:avLst/>
          </a:prstGeom>
          <a:noFill/>
          <a:ln w="9525" cap="flat" cmpd="sng">
            <a:solidFill>
              <a:schemeClr val="dk1"/>
            </a:solidFill>
            <a:prstDash val="solid"/>
            <a:round/>
            <a:headEnd type="none" w="med" len="med"/>
            <a:tailEnd type="none" w="med" len="med"/>
          </a:ln>
        </p:spPr>
      </p:cxnSp>
      <p:sp>
        <p:nvSpPr>
          <p:cNvPr id="286" name="Shape 286"/>
          <p:cNvSpPr/>
          <p:nvPr/>
        </p:nvSpPr>
        <p:spPr>
          <a:xfrm rot="5400000">
            <a:off x="1798054" y="3527559"/>
            <a:ext cx="546035" cy="363474"/>
          </a:xfrm>
          <a:prstGeom prst="rightArrow">
            <a:avLst>
              <a:gd name="adj1" fmla="val 64240"/>
              <a:gd name="adj2" fmla="val 50000"/>
            </a:avLst>
          </a:prstGeom>
          <a:solidFill>
            <a:srgbClr val="FFC000"/>
          </a:solidFill>
          <a:ln w="25400" cap="flat" cmpd="sng">
            <a:solidFill>
              <a:srgbClr val="5C757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C000"/>
              </a:solidFill>
              <a:latin typeface="Arial"/>
              <a:ea typeface="Arial"/>
              <a:cs typeface="Arial"/>
              <a:sym typeface="Arial"/>
            </a:endParaRPr>
          </a:p>
        </p:txBody>
      </p:sp>
      <p:sp>
        <p:nvSpPr>
          <p:cNvPr id="287" name="Shape 287"/>
          <p:cNvSpPr/>
          <p:nvPr/>
        </p:nvSpPr>
        <p:spPr>
          <a:xfrm rot="5400000">
            <a:off x="6972262" y="3523797"/>
            <a:ext cx="546035" cy="363474"/>
          </a:xfrm>
          <a:prstGeom prst="rightArrow">
            <a:avLst>
              <a:gd name="adj1" fmla="val 64240"/>
              <a:gd name="adj2" fmla="val 50000"/>
            </a:avLst>
          </a:prstGeom>
          <a:solidFill>
            <a:srgbClr val="FFC000"/>
          </a:solidFill>
          <a:ln w="25400" cap="flat" cmpd="sng">
            <a:solidFill>
              <a:srgbClr val="5C757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C000"/>
              </a:solidFill>
              <a:latin typeface="Arial"/>
              <a:ea typeface="Arial"/>
              <a:cs typeface="Arial"/>
              <a:sym typeface="Arial"/>
            </a:endParaRPr>
          </a:p>
        </p:txBody>
      </p:sp>
      <p:sp>
        <p:nvSpPr>
          <p:cNvPr id="288" name="Shape 288"/>
          <p:cNvSpPr/>
          <p:nvPr/>
        </p:nvSpPr>
        <p:spPr>
          <a:xfrm rot="5400000">
            <a:off x="4245440" y="3530278"/>
            <a:ext cx="546035" cy="363474"/>
          </a:xfrm>
          <a:prstGeom prst="rightArrow">
            <a:avLst>
              <a:gd name="adj1" fmla="val 64240"/>
              <a:gd name="adj2" fmla="val 50000"/>
            </a:avLst>
          </a:prstGeom>
          <a:solidFill>
            <a:srgbClr val="FFC000"/>
          </a:solidFill>
          <a:ln w="25400" cap="flat" cmpd="sng">
            <a:solidFill>
              <a:srgbClr val="5C757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C000"/>
              </a:solidFill>
              <a:latin typeface="Arial"/>
              <a:ea typeface="Arial"/>
              <a:cs typeface="Arial"/>
              <a:sym typeface="Arial"/>
            </a:endParaRPr>
          </a:p>
        </p:txBody>
      </p:sp>
      <p:sp>
        <p:nvSpPr>
          <p:cNvPr id="2" name="Right Arrow 1"/>
          <p:cNvSpPr/>
          <p:nvPr/>
        </p:nvSpPr>
        <p:spPr>
          <a:xfrm rot="10800000">
            <a:off x="5875330" y="1367542"/>
            <a:ext cx="946078" cy="3684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27537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76734"/>
          </a:xfrm>
        </p:spPr>
        <p:txBody>
          <a:bodyPr/>
          <a:lstStyle/>
          <a:p>
            <a:r>
              <a:rPr lang="en-GB" dirty="0" smtClean="0"/>
              <a:t>Content</a:t>
            </a:r>
            <a:endParaRPr lang="en-GB" dirty="0"/>
          </a:p>
        </p:txBody>
      </p:sp>
      <p:sp>
        <p:nvSpPr>
          <p:cNvPr id="3" name="Content Placeholder 2"/>
          <p:cNvSpPr>
            <a:spLocks noGrp="1"/>
          </p:cNvSpPr>
          <p:nvPr>
            <p:ph idx="1"/>
          </p:nvPr>
        </p:nvSpPr>
        <p:spPr>
          <a:xfrm>
            <a:off x="99117" y="2045331"/>
            <a:ext cx="4464496" cy="3772396"/>
          </a:xfrm>
        </p:spPr>
        <p:txBody>
          <a:bodyPr/>
          <a:lstStyle/>
          <a:p>
            <a:endParaRPr lang="en-GB" dirty="0" smtClean="0"/>
          </a:p>
          <a:p>
            <a:r>
              <a:rPr lang="en-GB" dirty="0" smtClean="0">
                <a:solidFill>
                  <a:schemeClr val="bg1">
                    <a:lumMod val="75000"/>
                  </a:schemeClr>
                </a:solidFill>
              </a:rPr>
              <a:t>Open Access</a:t>
            </a:r>
          </a:p>
          <a:p>
            <a:r>
              <a:rPr lang="en-GB" dirty="0" smtClean="0">
                <a:solidFill>
                  <a:schemeClr val="bg1">
                    <a:lumMod val="75000"/>
                  </a:schemeClr>
                </a:solidFill>
              </a:rPr>
              <a:t>Open Science – What is it?</a:t>
            </a:r>
          </a:p>
          <a:p>
            <a:r>
              <a:rPr lang="en-GB" dirty="0" smtClean="0">
                <a:solidFill>
                  <a:schemeClr val="bg1">
                    <a:lumMod val="75000"/>
                  </a:schemeClr>
                </a:solidFill>
              </a:rPr>
              <a:t>European Commission’s 8 pillars of Open Science</a:t>
            </a:r>
          </a:p>
          <a:p>
            <a:r>
              <a:rPr lang="en-GB" dirty="0" smtClean="0"/>
              <a:t>Taking Action</a:t>
            </a:r>
          </a:p>
          <a:p>
            <a:r>
              <a:rPr lang="en-GB" dirty="0" smtClean="0">
                <a:solidFill>
                  <a:schemeClr val="bg1">
                    <a:lumMod val="75000"/>
                  </a:schemeClr>
                </a:solidFill>
              </a:rPr>
              <a:t>Conclusions?</a:t>
            </a:r>
          </a:p>
          <a:p>
            <a:pPr lvl="1"/>
            <a:endParaRPr lang="en-GB" dirty="0" smtClean="0"/>
          </a:p>
          <a:p>
            <a:pPr lvl="1"/>
            <a:endParaRPr lang="en-GB" dirty="0" smtClean="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348880"/>
            <a:ext cx="3792504" cy="2844378"/>
          </a:xfrm>
          <a:prstGeom prst="rect">
            <a:avLst/>
          </a:prstGeom>
        </p:spPr>
      </p:pic>
      <p:sp>
        <p:nvSpPr>
          <p:cNvPr id="8" name="TextBox 7"/>
          <p:cNvSpPr txBox="1"/>
          <p:nvPr/>
        </p:nvSpPr>
        <p:spPr>
          <a:xfrm>
            <a:off x="4716016" y="5242059"/>
            <a:ext cx="2985608" cy="523220"/>
          </a:xfrm>
          <a:prstGeom prst="rect">
            <a:avLst/>
          </a:prstGeom>
          <a:noFill/>
        </p:spPr>
        <p:txBody>
          <a:bodyPr wrap="square" rtlCol="0">
            <a:spAutoFit/>
          </a:bodyPr>
          <a:lstStyle/>
          <a:p>
            <a:r>
              <a:rPr lang="en-GB" sz="1400" dirty="0" smtClean="0"/>
              <a:t>Plaster Relief by John Flaxman, </a:t>
            </a:r>
          </a:p>
          <a:p>
            <a:r>
              <a:rPr lang="en-GB" sz="1400" dirty="0" smtClean="0"/>
              <a:t>Flaxman Gallery, UCL</a:t>
            </a:r>
            <a:endParaRPr lang="en-GB" sz="1400" dirty="0"/>
          </a:p>
        </p:txBody>
      </p:sp>
    </p:spTree>
    <p:extLst>
      <p:ext uri="{BB962C8B-B14F-4D97-AF65-F5344CB8AC3E}">
        <p14:creationId xmlns:p14="http://schemas.microsoft.com/office/powerpoint/2010/main" val="3395336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Leadership: Issues</a:t>
            </a:r>
            <a:endParaRPr lang="en-GB" dirty="0"/>
          </a:p>
        </p:txBody>
      </p:sp>
      <p:sp>
        <p:nvSpPr>
          <p:cNvPr id="3" name="Content Placeholder 2"/>
          <p:cNvSpPr>
            <a:spLocks noGrp="1"/>
          </p:cNvSpPr>
          <p:nvPr>
            <p:ph idx="1"/>
          </p:nvPr>
        </p:nvSpPr>
        <p:spPr>
          <a:xfrm>
            <a:off x="327623" y="1422523"/>
            <a:ext cx="4313808" cy="5174829"/>
          </a:xfrm>
        </p:spPr>
        <p:txBody>
          <a:bodyPr/>
          <a:lstStyle/>
          <a:p>
            <a:r>
              <a:rPr lang="en-GB" dirty="0" smtClean="0"/>
              <a:t>Universities should be leaders, not followers</a:t>
            </a:r>
          </a:p>
          <a:p>
            <a:r>
              <a:rPr lang="en-GB" dirty="0" smtClean="0"/>
              <a:t>University should have a Vice-Provost/Vice-Rector to lead on Open Science…</a:t>
            </a:r>
          </a:p>
          <a:p>
            <a:r>
              <a:rPr lang="en-GB" dirty="0" smtClean="0"/>
              <a:t>At national level, should there be a national Open Science Co-Ordinator…?</a:t>
            </a:r>
          </a:p>
          <a:p>
            <a:r>
              <a:rPr lang="en-GB" dirty="0" smtClean="0"/>
              <a:t>Open Science has deliverables… the imperative is </a:t>
            </a:r>
            <a:r>
              <a:rPr lang="en-GB" dirty="0" smtClean="0">
                <a:solidFill>
                  <a:srgbClr val="C00000"/>
                </a:solidFill>
              </a:rPr>
              <a:t>delivery</a:t>
            </a:r>
          </a:p>
          <a:p>
            <a:r>
              <a:rPr lang="en-GB" dirty="0" smtClean="0">
                <a:solidFill>
                  <a:srgbClr val="C00000"/>
                </a:solidFill>
              </a:rPr>
              <a:t>What role does the M25 Consortium have to play?</a:t>
            </a:r>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8854" y="1772816"/>
            <a:ext cx="4320480" cy="3240360"/>
          </a:xfrm>
          <a:prstGeom prst="rect">
            <a:avLst/>
          </a:prstGeom>
        </p:spPr>
      </p:pic>
      <p:sp>
        <p:nvSpPr>
          <p:cNvPr id="7" name="TextBox 6"/>
          <p:cNvSpPr txBox="1"/>
          <p:nvPr/>
        </p:nvSpPr>
        <p:spPr>
          <a:xfrm>
            <a:off x="4638854" y="5211755"/>
            <a:ext cx="34203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André </a:t>
            </a:r>
            <a:r>
              <a:rPr lang="en-GB" dirty="0" smtClean="0"/>
              <a:t>Derain: L’Age d’Or ou La Chasse</a:t>
            </a:r>
            <a:endParaRPr lang="en-GB" dirty="0"/>
          </a:p>
        </p:txBody>
      </p:sp>
    </p:spTree>
    <p:extLst>
      <p:ext uri="{BB962C8B-B14F-4D97-AF65-F5344CB8AC3E}">
        <p14:creationId xmlns:p14="http://schemas.microsoft.com/office/powerpoint/2010/main" val="426568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76734"/>
          </a:xfrm>
        </p:spPr>
        <p:txBody>
          <a:bodyPr/>
          <a:lstStyle/>
          <a:p>
            <a:r>
              <a:rPr lang="en-GB" dirty="0" smtClean="0"/>
              <a:t>Content</a:t>
            </a:r>
            <a:endParaRPr lang="en-GB" dirty="0"/>
          </a:p>
        </p:txBody>
      </p:sp>
      <p:sp>
        <p:nvSpPr>
          <p:cNvPr id="3" name="Content Placeholder 2"/>
          <p:cNvSpPr>
            <a:spLocks noGrp="1"/>
          </p:cNvSpPr>
          <p:nvPr>
            <p:ph idx="1"/>
          </p:nvPr>
        </p:nvSpPr>
        <p:spPr>
          <a:xfrm>
            <a:off x="99117" y="2045331"/>
            <a:ext cx="4464496" cy="3772396"/>
          </a:xfrm>
        </p:spPr>
        <p:txBody>
          <a:bodyPr/>
          <a:lstStyle/>
          <a:p>
            <a:endParaRPr lang="en-GB" dirty="0" smtClean="0"/>
          </a:p>
          <a:p>
            <a:r>
              <a:rPr lang="en-GB" dirty="0" smtClean="0">
                <a:solidFill>
                  <a:schemeClr val="bg1">
                    <a:lumMod val="75000"/>
                  </a:schemeClr>
                </a:solidFill>
              </a:rPr>
              <a:t>Open Science – What is it?</a:t>
            </a:r>
          </a:p>
          <a:p>
            <a:r>
              <a:rPr lang="en-GB" dirty="0" smtClean="0">
                <a:solidFill>
                  <a:schemeClr val="bg1">
                    <a:lumMod val="75000"/>
                  </a:schemeClr>
                </a:solidFill>
              </a:rPr>
              <a:t>The elements of cultural change</a:t>
            </a:r>
          </a:p>
          <a:p>
            <a:r>
              <a:rPr lang="en-GB" dirty="0" smtClean="0">
                <a:solidFill>
                  <a:schemeClr val="bg1">
                    <a:lumMod val="75000"/>
                  </a:schemeClr>
                </a:solidFill>
              </a:rPr>
              <a:t>European Commission’s 8 pillars of Open Science</a:t>
            </a:r>
          </a:p>
          <a:p>
            <a:r>
              <a:rPr lang="en-GB" dirty="0" smtClean="0">
                <a:solidFill>
                  <a:schemeClr val="bg1">
                    <a:lumMod val="75000"/>
                  </a:schemeClr>
                </a:solidFill>
              </a:rPr>
              <a:t>Taking Action</a:t>
            </a:r>
          </a:p>
          <a:p>
            <a:r>
              <a:rPr lang="en-GB" dirty="0" smtClean="0"/>
              <a:t>Conclusions?</a:t>
            </a:r>
          </a:p>
          <a:p>
            <a:pPr lvl="1"/>
            <a:endParaRPr lang="en-GB" dirty="0" smtClean="0"/>
          </a:p>
          <a:p>
            <a:pPr lvl="1"/>
            <a:endParaRPr lang="en-GB" dirty="0" smtClean="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16</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348880"/>
            <a:ext cx="3792504" cy="2844378"/>
          </a:xfrm>
          <a:prstGeom prst="rect">
            <a:avLst/>
          </a:prstGeom>
        </p:spPr>
      </p:pic>
      <p:sp>
        <p:nvSpPr>
          <p:cNvPr id="8" name="TextBox 7"/>
          <p:cNvSpPr txBox="1"/>
          <p:nvPr/>
        </p:nvSpPr>
        <p:spPr>
          <a:xfrm>
            <a:off x="4716016" y="5242059"/>
            <a:ext cx="2985608" cy="523220"/>
          </a:xfrm>
          <a:prstGeom prst="rect">
            <a:avLst/>
          </a:prstGeom>
          <a:noFill/>
        </p:spPr>
        <p:txBody>
          <a:bodyPr wrap="square" rtlCol="0">
            <a:spAutoFit/>
          </a:bodyPr>
          <a:lstStyle/>
          <a:p>
            <a:r>
              <a:rPr lang="en-GB" sz="1400" dirty="0" smtClean="0"/>
              <a:t>Plaster Relief by John Flaxman, </a:t>
            </a:r>
          </a:p>
          <a:p>
            <a:r>
              <a:rPr lang="en-GB" sz="1400" dirty="0" smtClean="0"/>
              <a:t>Flaxman Gallery, UCL</a:t>
            </a:r>
            <a:endParaRPr lang="en-GB" sz="1400" dirty="0"/>
          </a:p>
        </p:txBody>
      </p:sp>
    </p:spTree>
    <p:extLst>
      <p:ext uri="{BB962C8B-B14F-4D97-AF65-F5344CB8AC3E}">
        <p14:creationId xmlns:p14="http://schemas.microsoft.com/office/powerpoint/2010/main" val="3448971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42900" y="783601"/>
            <a:ext cx="8489950" cy="55716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GB" dirty="0" smtClean="0">
                <a:latin typeface="Calibri" panose="020F0502020204030204" pitchFamily="34" charset="0"/>
              </a:rPr>
              <a:t>A pan-European Roadmap for Open Science</a:t>
            </a:r>
            <a:r>
              <a:rPr lang="en-GB" sz="3000" b="1" i="0" u="none" strike="noStrike" cap="none" dirty="0" smtClean="0">
                <a:solidFill>
                  <a:schemeClr val="dk2"/>
                </a:solidFill>
                <a:latin typeface="Calibri" panose="020F0502020204030204" pitchFamily="34" charset="0"/>
                <a:sym typeface="Arial"/>
              </a:rPr>
              <a:t>?</a:t>
            </a:r>
            <a:endParaRPr lang="en-GB" sz="3000" b="1" i="0" u="none" strike="noStrike" cap="none" dirty="0">
              <a:solidFill>
                <a:schemeClr val="dk2"/>
              </a:solidFill>
              <a:latin typeface="Calibri" panose="020F0502020204030204" pitchFamily="34" charset="0"/>
              <a:sym typeface="Arial"/>
            </a:endParaRPr>
          </a:p>
        </p:txBody>
      </p:sp>
      <p:sp>
        <p:nvSpPr>
          <p:cNvPr id="8" name="TextBox 7"/>
          <p:cNvSpPr txBox="1"/>
          <p:nvPr/>
        </p:nvSpPr>
        <p:spPr>
          <a:xfrm>
            <a:off x="0" y="6093296"/>
            <a:ext cx="1547663" cy="523220"/>
          </a:xfrm>
          <a:prstGeom prst="rect">
            <a:avLst/>
          </a:prstGeom>
          <a:noFill/>
        </p:spPr>
        <p:txBody>
          <a:bodyPr wrap="square" rtlCol="0">
            <a:spAutoFit/>
          </a:bodyPr>
          <a:lstStyle/>
          <a:p>
            <a:r>
              <a:rPr lang="en-GB" sz="2800" dirty="0" smtClean="0"/>
              <a:t>Eng</a:t>
            </a:r>
            <a:r>
              <a:rPr lang="en-GB" sz="2800" dirty="0" smtClean="0"/>
              <a:t>land</a:t>
            </a:r>
            <a:endParaRPr lang="en-GB" sz="2800" dirty="0"/>
          </a:p>
        </p:txBody>
      </p:sp>
      <p:sp>
        <p:nvSpPr>
          <p:cNvPr id="9" name="TextBox 8"/>
          <p:cNvSpPr txBox="1"/>
          <p:nvPr/>
        </p:nvSpPr>
        <p:spPr>
          <a:xfrm>
            <a:off x="212090" y="1884537"/>
            <a:ext cx="2915920"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Hereford ‘Mappa Mundi’</a:t>
            </a:r>
          </a:p>
          <a:p>
            <a:pPr marL="285750" indent="-285750">
              <a:buFont typeface="Arial" panose="020B0604020202020204" pitchFamily="34" charset="0"/>
              <a:buChar char="•"/>
            </a:pPr>
            <a:r>
              <a:rPr lang="en-GB" sz="2400" dirty="0" smtClean="0"/>
              <a:t>Largest surviving medieval map</a:t>
            </a:r>
          </a:p>
          <a:p>
            <a:pPr marL="285750" indent="-285750">
              <a:buFont typeface="Arial" panose="020B0604020202020204" pitchFamily="34" charset="0"/>
              <a:buChar char="•"/>
            </a:pPr>
            <a:r>
              <a:rPr lang="en-GB" sz="2400" dirty="0" smtClean="0"/>
              <a:t>A theological statement</a:t>
            </a:r>
          </a:p>
          <a:p>
            <a:pPr marL="285750" indent="-285750">
              <a:buFont typeface="Arial" panose="020B0604020202020204" pitchFamily="34" charset="0"/>
              <a:buChar char="•"/>
            </a:pPr>
            <a:r>
              <a:rPr lang="en-GB" sz="2400" dirty="0" smtClean="0"/>
              <a:t>Drawn in Lincoln c. 1300</a:t>
            </a:r>
          </a:p>
          <a:p>
            <a:pPr marL="285750" indent="-285750">
              <a:buFont typeface="Arial" panose="020B0604020202020204" pitchFamily="34" charset="0"/>
              <a:buChar char="•"/>
            </a:pPr>
            <a:r>
              <a:rPr lang="en-GB" sz="2400" dirty="0" smtClean="0"/>
              <a:t>But Africa is called Europe and vice versa…</a:t>
            </a:r>
          </a:p>
          <a:p>
            <a:pPr marL="285750" indent="-285750">
              <a:buFont typeface="Arial" panose="020B0604020202020204" pitchFamily="34" charset="0"/>
              <a:buChar char="•"/>
            </a:pPr>
            <a:endParaRPr lang="en-GB"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334" y="1508805"/>
            <a:ext cx="4458331" cy="4912295"/>
          </a:xfrm>
          <a:prstGeom prst="rect">
            <a:avLst/>
          </a:prstGeom>
        </p:spPr>
      </p:pic>
      <p:cxnSp>
        <p:nvCxnSpPr>
          <p:cNvPr id="13" name="Straight Arrow Connector 12"/>
          <p:cNvCxnSpPr/>
          <p:nvPr/>
        </p:nvCxnSpPr>
        <p:spPr>
          <a:xfrm flipV="1">
            <a:off x="1547663" y="5661248"/>
            <a:ext cx="3600401" cy="6480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65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42900" y="783600"/>
            <a:ext cx="8489950" cy="110093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GB" dirty="0" smtClean="0">
                <a:latin typeface="Calibri" panose="020F0502020204030204" pitchFamily="34" charset="0"/>
              </a:rPr>
              <a:t>A Statement which offers a pan-European Roadmap</a:t>
            </a:r>
            <a:r>
              <a:rPr lang="en-GB" sz="3000" b="1" i="0" u="none" strike="noStrike" cap="none" dirty="0" smtClean="0">
                <a:solidFill>
                  <a:schemeClr val="dk2"/>
                </a:solidFill>
                <a:latin typeface="Calibri" panose="020F0502020204030204" pitchFamily="34" charset="0"/>
                <a:sym typeface="Arial"/>
              </a:rPr>
              <a:t>?</a:t>
            </a:r>
            <a:endParaRPr lang="en-GB" sz="3000" b="1" i="0" u="none" strike="noStrike" cap="none" dirty="0">
              <a:solidFill>
                <a:schemeClr val="dk2"/>
              </a:solidFill>
              <a:latin typeface="Calibri" panose="020F0502020204030204" pitchFamily="34" charset="0"/>
              <a:sym typeface="Arial"/>
            </a:endParaRPr>
          </a:p>
        </p:txBody>
      </p:sp>
      <p:sp>
        <p:nvSpPr>
          <p:cNvPr id="9" name="TextBox 8"/>
          <p:cNvSpPr txBox="1"/>
          <p:nvPr/>
        </p:nvSpPr>
        <p:spPr>
          <a:xfrm>
            <a:off x="212090" y="1884537"/>
            <a:ext cx="2915920"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Hereford ‘Mappa Mundi’</a:t>
            </a:r>
          </a:p>
          <a:p>
            <a:pPr marL="285750" indent="-285750">
              <a:buFont typeface="Arial" panose="020B0604020202020204" pitchFamily="34" charset="0"/>
              <a:buChar char="•"/>
            </a:pPr>
            <a:r>
              <a:rPr lang="en-GB" sz="2400" dirty="0" smtClean="0"/>
              <a:t>Largest surviving medieval map</a:t>
            </a:r>
          </a:p>
          <a:p>
            <a:pPr marL="285750" indent="-285750">
              <a:buFont typeface="Arial" panose="020B0604020202020204" pitchFamily="34" charset="0"/>
              <a:buChar char="•"/>
            </a:pPr>
            <a:r>
              <a:rPr lang="en-GB" sz="2400" dirty="0" smtClean="0"/>
              <a:t>A theological statement</a:t>
            </a:r>
          </a:p>
          <a:p>
            <a:pPr marL="285750" indent="-285750">
              <a:buFont typeface="Arial" panose="020B0604020202020204" pitchFamily="34" charset="0"/>
              <a:buChar char="•"/>
            </a:pPr>
            <a:r>
              <a:rPr lang="en-GB" sz="2400" dirty="0" smtClean="0"/>
              <a:t>Drawn in Lincoln c. 1300</a:t>
            </a:r>
          </a:p>
          <a:p>
            <a:pPr marL="285750" indent="-285750">
              <a:buFont typeface="Arial" panose="020B0604020202020204" pitchFamily="34" charset="0"/>
              <a:buChar char="•"/>
            </a:pPr>
            <a:r>
              <a:rPr lang="en-GB" sz="2400" dirty="0" smtClean="0"/>
              <a:t>But Africa is called Europe and vice versa…</a:t>
            </a:r>
          </a:p>
          <a:p>
            <a:pPr marL="285750" indent="-285750">
              <a:buFont typeface="Arial" panose="020B0604020202020204" pitchFamily="34" charset="0"/>
              <a:buChar char="•"/>
            </a:pPr>
            <a:endParaRPr lang="en-GB"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334" y="1508805"/>
            <a:ext cx="4458331" cy="4912295"/>
          </a:xfrm>
          <a:prstGeom prst="rect">
            <a:avLst/>
          </a:prstGeom>
        </p:spPr>
      </p:pic>
      <p:pic>
        <p:nvPicPr>
          <p:cNvPr id="7" name="Shape 108"/>
          <p:cNvPicPr preferRelativeResize="0"/>
          <p:nvPr/>
        </p:nvPicPr>
        <p:blipFill rotWithShape="1">
          <a:blip r:embed="rId4">
            <a:alphaModFix/>
          </a:blip>
          <a:srcRect/>
          <a:stretch/>
        </p:blipFill>
        <p:spPr>
          <a:xfrm>
            <a:off x="4957912" y="2747356"/>
            <a:ext cx="2428564" cy="3178315"/>
          </a:xfrm>
          <a:prstGeom prst="rect">
            <a:avLst/>
          </a:prstGeom>
          <a:noFill/>
          <a:ln>
            <a:noFill/>
          </a:ln>
        </p:spPr>
      </p:pic>
    </p:spTree>
    <p:extLst>
      <p:ext uri="{BB962C8B-B14F-4D97-AF65-F5344CB8AC3E}">
        <p14:creationId xmlns:p14="http://schemas.microsoft.com/office/powerpoint/2010/main" val="201338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76734"/>
          </a:xfrm>
        </p:spPr>
        <p:txBody>
          <a:bodyPr/>
          <a:lstStyle/>
          <a:p>
            <a:r>
              <a:rPr lang="en-GB" dirty="0" smtClean="0"/>
              <a:t>So, thanks for listening…</a:t>
            </a: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19</a:t>
            </a:fld>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0144" y="1916832"/>
            <a:ext cx="7230062" cy="3457575"/>
          </a:xfrm>
        </p:spPr>
      </p:pic>
      <p:sp>
        <p:nvSpPr>
          <p:cNvPr id="9" name="TextBox 8"/>
          <p:cNvSpPr txBox="1"/>
          <p:nvPr/>
        </p:nvSpPr>
        <p:spPr>
          <a:xfrm>
            <a:off x="3797718" y="5806455"/>
            <a:ext cx="4392488" cy="461665"/>
          </a:xfrm>
          <a:prstGeom prst="rect">
            <a:avLst/>
          </a:prstGeom>
          <a:noFill/>
        </p:spPr>
        <p:txBody>
          <a:bodyPr wrap="square" rtlCol="0">
            <a:spAutoFit/>
          </a:bodyPr>
          <a:lstStyle/>
          <a:p>
            <a:pPr marL="285750" indent="-285750">
              <a:buFont typeface="Wingdings" panose="05000000000000000000" pitchFamily="2" charset="2"/>
              <a:buChar char="q"/>
            </a:pPr>
            <a:r>
              <a:rPr lang="en-GB" sz="2400" dirty="0" smtClean="0"/>
              <a:t>Happy to answer questions</a:t>
            </a:r>
            <a:endParaRPr lang="en-GB" dirty="0">
              <a:solidFill>
                <a:schemeClr val="tx2"/>
              </a:solidFill>
            </a:endParaRPr>
          </a:p>
        </p:txBody>
      </p:sp>
    </p:spTree>
    <p:extLst>
      <p:ext uri="{BB962C8B-B14F-4D97-AF65-F5344CB8AC3E}">
        <p14:creationId xmlns:p14="http://schemas.microsoft.com/office/powerpoint/2010/main" val="2478759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76734"/>
          </a:xfrm>
        </p:spPr>
        <p:txBody>
          <a:bodyPr/>
          <a:lstStyle/>
          <a:p>
            <a:r>
              <a:rPr lang="en-GB" dirty="0" smtClean="0"/>
              <a:t>Content</a:t>
            </a:r>
            <a:endParaRPr lang="en-GB" dirty="0"/>
          </a:p>
        </p:txBody>
      </p:sp>
      <p:sp>
        <p:nvSpPr>
          <p:cNvPr id="3" name="Content Placeholder 2"/>
          <p:cNvSpPr>
            <a:spLocks noGrp="1"/>
          </p:cNvSpPr>
          <p:nvPr>
            <p:ph idx="1"/>
          </p:nvPr>
        </p:nvSpPr>
        <p:spPr>
          <a:xfrm>
            <a:off x="99117" y="2045331"/>
            <a:ext cx="4464496" cy="3772396"/>
          </a:xfrm>
        </p:spPr>
        <p:txBody>
          <a:bodyPr/>
          <a:lstStyle/>
          <a:p>
            <a:endParaRPr lang="en-GB" dirty="0" smtClean="0"/>
          </a:p>
          <a:p>
            <a:r>
              <a:rPr lang="en-GB" dirty="0" smtClean="0"/>
              <a:t>Open Access</a:t>
            </a:r>
          </a:p>
          <a:p>
            <a:r>
              <a:rPr lang="en-GB" dirty="0" smtClean="0"/>
              <a:t>Open Science – What is it?</a:t>
            </a:r>
          </a:p>
          <a:p>
            <a:r>
              <a:rPr lang="en-GB" dirty="0" smtClean="0"/>
              <a:t>European Commission’s 8 pillars of Open Science</a:t>
            </a:r>
          </a:p>
          <a:p>
            <a:r>
              <a:rPr lang="en-GB" dirty="0" smtClean="0"/>
              <a:t>Taking Action</a:t>
            </a:r>
          </a:p>
          <a:p>
            <a:r>
              <a:rPr lang="en-GB" dirty="0" smtClean="0"/>
              <a:t>Conclusions?</a:t>
            </a:r>
          </a:p>
          <a:p>
            <a:pPr lvl="1"/>
            <a:endParaRPr lang="en-GB" dirty="0" smtClean="0"/>
          </a:p>
          <a:p>
            <a:pPr lvl="1"/>
            <a:endParaRPr lang="en-GB" dirty="0" smtClean="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2</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348880"/>
            <a:ext cx="3792504" cy="2844378"/>
          </a:xfrm>
          <a:prstGeom prst="rect">
            <a:avLst/>
          </a:prstGeom>
        </p:spPr>
      </p:pic>
      <p:sp>
        <p:nvSpPr>
          <p:cNvPr id="8" name="TextBox 7"/>
          <p:cNvSpPr txBox="1"/>
          <p:nvPr/>
        </p:nvSpPr>
        <p:spPr>
          <a:xfrm>
            <a:off x="4716016" y="5242059"/>
            <a:ext cx="2985608" cy="523220"/>
          </a:xfrm>
          <a:prstGeom prst="rect">
            <a:avLst/>
          </a:prstGeom>
          <a:noFill/>
        </p:spPr>
        <p:txBody>
          <a:bodyPr wrap="square" rtlCol="0">
            <a:spAutoFit/>
          </a:bodyPr>
          <a:lstStyle/>
          <a:p>
            <a:r>
              <a:rPr lang="en-GB" sz="1400" dirty="0" smtClean="0"/>
              <a:t>Plaster Relief by John Flaxman, </a:t>
            </a:r>
          </a:p>
          <a:p>
            <a:r>
              <a:rPr lang="en-GB" sz="1400" dirty="0" smtClean="0"/>
              <a:t>Flaxman Gallery, UCL</a:t>
            </a:r>
            <a:endParaRPr lang="en-GB" sz="1400" dirty="0"/>
          </a:p>
        </p:txBody>
      </p:sp>
    </p:spTree>
    <p:extLst>
      <p:ext uri="{BB962C8B-B14F-4D97-AF65-F5344CB8AC3E}">
        <p14:creationId xmlns:p14="http://schemas.microsoft.com/office/powerpoint/2010/main" val="4150300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76734"/>
          </a:xfrm>
        </p:spPr>
        <p:txBody>
          <a:bodyPr/>
          <a:lstStyle/>
          <a:p>
            <a:r>
              <a:rPr lang="en-GB" dirty="0" smtClean="0"/>
              <a:t>Content</a:t>
            </a:r>
            <a:endParaRPr lang="en-GB" dirty="0"/>
          </a:p>
        </p:txBody>
      </p:sp>
      <p:sp>
        <p:nvSpPr>
          <p:cNvPr id="3" name="Content Placeholder 2"/>
          <p:cNvSpPr>
            <a:spLocks noGrp="1"/>
          </p:cNvSpPr>
          <p:nvPr>
            <p:ph idx="1"/>
          </p:nvPr>
        </p:nvSpPr>
        <p:spPr>
          <a:xfrm>
            <a:off x="99117" y="2045331"/>
            <a:ext cx="4464496" cy="3772396"/>
          </a:xfrm>
        </p:spPr>
        <p:txBody>
          <a:bodyPr/>
          <a:lstStyle/>
          <a:p>
            <a:endParaRPr lang="en-GB" dirty="0" smtClean="0"/>
          </a:p>
          <a:p>
            <a:r>
              <a:rPr lang="en-GB" dirty="0" smtClean="0"/>
              <a:t>Open Access</a:t>
            </a:r>
          </a:p>
          <a:p>
            <a:r>
              <a:rPr lang="en-GB" dirty="0" smtClean="0">
                <a:solidFill>
                  <a:schemeClr val="bg1">
                    <a:lumMod val="75000"/>
                  </a:schemeClr>
                </a:solidFill>
              </a:rPr>
              <a:t>Open Science – What is it?</a:t>
            </a:r>
          </a:p>
          <a:p>
            <a:r>
              <a:rPr lang="en-GB" dirty="0" smtClean="0">
                <a:solidFill>
                  <a:schemeClr val="bg1">
                    <a:lumMod val="75000"/>
                  </a:schemeClr>
                </a:solidFill>
              </a:rPr>
              <a:t>European Commission’s 8 pillars of Open Science</a:t>
            </a:r>
          </a:p>
          <a:p>
            <a:r>
              <a:rPr lang="en-GB" dirty="0" smtClean="0">
                <a:solidFill>
                  <a:schemeClr val="bg1">
                    <a:lumMod val="75000"/>
                  </a:schemeClr>
                </a:solidFill>
              </a:rPr>
              <a:t>Taking Action</a:t>
            </a:r>
          </a:p>
          <a:p>
            <a:r>
              <a:rPr lang="en-GB" dirty="0" smtClean="0">
                <a:solidFill>
                  <a:schemeClr val="bg1">
                    <a:lumMod val="75000"/>
                  </a:schemeClr>
                </a:solidFill>
              </a:rPr>
              <a:t>Conclusions?</a:t>
            </a:r>
          </a:p>
          <a:p>
            <a:pPr lvl="1"/>
            <a:endParaRPr lang="en-GB" dirty="0" smtClean="0"/>
          </a:p>
          <a:p>
            <a:pPr lvl="1"/>
            <a:endParaRPr lang="en-GB" dirty="0" smtClean="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3</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348880"/>
            <a:ext cx="3792504" cy="2844378"/>
          </a:xfrm>
          <a:prstGeom prst="rect">
            <a:avLst/>
          </a:prstGeom>
        </p:spPr>
      </p:pic>
      <p:sp>
        <p:nvSpPr>
          <p:cNvPr id="8" name="TextBox 7"/>
          <p:cNvSpPr txBox="1"/>
          <p:nvPr/>
        </p:nvSpPr>
        <p:spPr>
          <a:xfrm>
            <a:off x="4716016" y="5242059"/>
            <a:ext cx="2985608" cy="523220"/>
          </a:xfrm>
          <a:prstGeom prst="rect">
            <a:avLst/>
          </a:prstGeom>
          <a:noFill/>
        </p:spPr>
        <p:txBody>
          <a:bodyPr wrap="square" rtlCol="0">
            <a:spAutoFit/>
          </a:bodyPr>
          <a:lstStyle/>
          <a:p>
            <a:r>
              <a:rPr lang="en-GB" sz="1400" dirty="0" smtClean="0"/>
              <a:t>Plaster Relief by John Flaxman, </a:t>
            </a:r>
          </a:p>
          <a:p>
            <a:r>
              <a:rPr lang="en-GB" sz="1400" dirty="0" smtClean="0"/>
              <a:t>Flaxman Gallery, UCL</a:t>
            </a:r>
            <a:endParaRPr lang="en-GB" sz="1400" dirty="0"/>
          </a:p>
        </p:txBody>
      </p:sp>
    </p:spTree>
    <p:extLst>
      <p:ext uri="{BB962C8B-B14F-4D97-AF65-F5344CB8AC3E}">
        <p14:creationId xmlns:p14="http://schemas.microsoft.com/office/powerpoint/2010/main" val="1966319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9" y="1052666"/>
            <a:ext cx="8489950" cy="644217"/>
          </a:xfrm>
        </p:spPr>
        <p:txBody>
          <a:bodyPr/>
          <a:lstStyle/>
          <a:p>
            <a:r>
              <a:rPr lang="en-GB" sz="2400" dirty="0" smtClean="0"/>
              <a:t>Open Access REF compliance in UCL (April 16-March 18)</a:t>
            </a:r>
            <a:endParaRPr lang="en-GB" sz="2400"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4</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70928902"/>
              </p:ext>
            </p:extLst>
          </p:nvPr>
        </p:nvGraphicFramePr>
        <p:xfrm>
          <a:off x="467544" y="1965325"/>
          <a:ext cx="8352605" cy="3781425"/>
        </p:xfrm>
        <a:graphic>
          <a:graphicData uri="http://schemas.openxmlformats.org/drawingml/2006/table">
            <a:tbl>
              <a:tblPr/>
              <a:tblGrid>
                <a:gridCol w="2952328"/>
                <a:gridCol w="1480978"/>
                <a:gridCol w="1306433"/>
                <a:gridCol w="1306433"/>
                <a:gridCol w="1306433"/>
              </a:tblGrid>
              <a:tr h="571500">
                <a:tc>
                  <a:txBody>
                    <a:bodyPr/>
                    <a:lstStyle/>
                    <a:p>
                      <a:pPr algn="l" fontAlgn="b"/>
                      <a:r>
                        <a:rPr lang="en-GB" sz="1600" b="1" i="0" u="none" strike="noStrike" dirty="0">
                          <a:solidFill>
                            <a:srgbClr val="000000"/>
                          </a:solidFill>
                          <a:effectLst/>
                          <a:latin typeface="Calibri" panose="020F0502020204030204" pitchFamily="34" charset="0"/>
                        </a:rPr>
                        <a:t>Faculty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a:solidFill>
                            <a:srgbClr val="000000"/>
                          </a:solidFill>
                          <a:effectLst/>
                          <a:latin typeface="Calibri" panose="020F0502020204030204" pitchFamily="34" charset="0"/>
                        </a:rPr>
                        <a:t>No of Papers Accepted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a:solidFill>
                            <a:srgbClr val="000000"/>
                          </a:solidFill>
                          <a:effectLst/>
                          <a:latin typeface="Calibri" panose="020F0502020204030204" pitchFamily="34" charset="0"/>
                        </a:rPr>
                        <a:t>No of Compliant Papers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panose="020F0502020204030204" pitchFamily="34" charset="0"/>
                        </a:rPr>
                        <a:t>% Compliant Jan 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panose="020F0502020204030204" pitchFamily="34" charset="0"/>
                        </a:rPr>
                        <a:t>% Compliant Mar 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dirty="0">
                          <a:solidFill>
                            <a:srgbClr val="000000"/>
                          </a:solidFill>
                          <a:effectLst/>
                          <a:latin typeface="Calibri" panose="020F0502020204030204" pitchFamily="34" charset="0"/>
                        </a:rPr>
                        <a:t>Life Sciences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a:solidFill>
                            <a:srgbClr val="000000"/>
                          </a:solidFill>
                          <a:effectLst/>
                          <a:latin typeface="Calibri" panose="020F0502020204030204" pitchFamily="34" charset="0"/>
                        </a:rPr>
                        <a:t>Arts &amp; Humanities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a:solidFill>
                            <a:srgbClr val="000000"/>
                          </a:solidFill>
                          <a:effectLst/>
                          <a:latin typeface="Calibri" panose="020F0502020204030204" pitchFamily="34" charset="0"/>
                        </a:rPr>
                        <a:t>Institute of Education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a:solidFill>
                            <a:srgbClr val="000000"/>
                          </a:solidFill>
                          <a:effectLst/>
                          <a:latin typeface="Calibri" panose="020F0502020204030204" pitchFamily="34" charset="0"/>
                        </a:rPr>
                        <a:t>Laws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a:solidFill>
                            <a:srgbClr val="000000"/>
                          </a:solidFill>
                          <a:effectLst/>
                          <a:latin typeface="Calibri" panose="020F0502020204030204" pitchFamily="34" charset="0"/>
                        </a:rPr>
                        <a:t>Brain Sciences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3,071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a:solidFill>
                            <a:srgbClr val="000000"/>
                          </a:solidFill>
                          <a:effectLst/>
                          <a:latin typeface="Calibri" panose="020F0502020204030204" pitchFamily="34" charset="0"/>
                        </a:rPr>
                        <a:t>Maths &amp; Physical Sciences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2,074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a:solidFill>
                            <a:srgbClr val="000000"/>
                          </a:solidFill>
                          <a:effectLst/>
                          <a:latin typeface="Calibri" panose="020F0502020204030204" pitchFamily="34" charset="0"/>
                        </a:rPr>
                        <a:t>Social &amp; Historical Sciences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619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a:solidFill>
                            <a:srgbClr val="000000"/>
                          </a:solidFill>
                          <a:effectLst/>
                          <a:latin typeface="Calibri" panose="020F0502020204030204" pitchFamily="34" charset="0"/>
                        </a:rPr>
                        <a:t>Population Health Sciences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a:solidFill>
                            <a:srgbClr val="000000"/>
                          </a:solidFill>
                          <a:effectLst/>
                          <a:latin typeface="Calibri" panose="020F0502020204030204" pitchFamily="34" charset="0"/>
                        </a:rPr>
                        <a:t>Engineering Science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a:solidFill>
                            <a:srgbClr val="000000"/>
                          </a:solidFill>
                          <a:effectLst/>
                          <a:latin typeface="Calibri" panose="020F0502020204030204" pitchFamily="34" charset="0"/>
                        </a:rPr>
                        <a:t>Medical Sciences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dirty="0">
                          <a:solidFill>
                            <a:srgbClr val="000000"/>
                          </a:solidFill>
                          <a:effectLst/>
                          <a:latin typeface="Calibri" panose="020F0502020204030204" pitchFamily="34" charset="0"/>
                        </a:rPr>
                        <a:t>SSEES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600" b="1" i="0" u="none" strike="noStrike" dirty="0">
                          <a:solidFill>
                            <a:srgbClr val="000000"/>
                          </a:solidFill>
                          <a:effectLst/>
                          <a:latin typeface="Calibri" panose="020F0502020204030204" pitchFamily="34" charset="0"/>
                        </a:rPr>
                        <a:t>Built Environment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594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67544" y="5877272"/>
            <a:ext cx="8064896" cy="523220"/>
          </a:xfrm>
          <a:prstGeom prst="rect">
            <a:avLst/>
          </a:prstGeom>
        </p:spPr>
        <p:txBody>
          <a:bodyPr wrap="square">
            <a:spAutoFit/>
          </a:bodyPr>
          <a:lstStyle/>
          <a:p>
            <a:r>
              <a:rPr lang="en-GB" sz="1400" dirty="0" smtClean="0"/>
              <a:t>Compliant </a:t>
            </a:r>
            <a:r>
              <a:rPr lang="en-GB" sz="1400" dirty="0"/>
              <a:t>means that full-text was deposited within 3 months of first online publication as required by REF policy, or that an exception applies)</a:t>
            </a:r>
          </a:p>
        </p:txBody>
      </p:sp>
    </p:spTree>
    <p:extLst>
      <p:ext uri="{BB962C8B-B14F-4D97-AF65-F5344CB8AC3E}">
        <p14:creationId xmlns:p14="http://schemas.microsoft.com/office/powerpoint/2010/main" val="3809817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76734"/>
          </a:xfrm>
        </p:spPr>
        <p:txBody>
          <a:bodyPr/>
          <a:lstStyle/>
          <a:p>
            <a:r>
              <a:rPr lang="en-GB" dirty="0" smtClean="0"/>
              <a:t>Content</a:t>
            </a:r>
            <a:endParaRPr lang="en-GB" dirty="0"/>
          </a:p>
        </p:txBody>
      </p:sp>
      <p:sp>
        <p:nvSpPr>
          <p:cNvPr id="3" name="Content Placeholder 2"/>
          <p:cNvSpPr>
            <a:spLocks noGrp="1"/>
          </p:cNvSpPr>
          <p:nvPr>
            <p:ph idx="1"/>
          </p:nvPr>
        </p:nvSpPr>
        <p:spPr>
          <a:xfrm>
            <a:off x="99117" y="2045331"/>
            <a:ext cx="4464496" cy="3772396"/>
          </a:xfrm>
        </p:spPr>
        <p:txBody>
          <a:bodyPr/>
          <a:lstStyle/>
          <a:p>
            <a:endParaRPr lang="en-GB" dirty="0" smtClean="0"/>
          </a:p>
          <a:p>
            <a:r>
              <a:rPr lang="en-GB" dirty="0" smtClean="0">
                <a:solidFill>
                  <a:schemeClr val="bg1">
                    <a:lumMod val="75000"/>
                  </a:schemeClr>
                </a:solidFill>
              </a:rPr>
              <a:t>Open Access</a:t>
            </a:r>
          </a:p>
          <a:p>
            <a:r>
              <a:rPr lang="en-GB" dirty="0" smtClean="0"/>
              <a:t>Open Science – What is it?</a:t>
            </a:r>
          </a:p>
          <a:p>
            <a:r>
              <a:rPr lang="en-GB" dirty="0" smtClean="0">
                <a:solidFill>
                  <a:schemeClr val="bg1">
                    <a:lumMod val="75000"/>
                  </a:schemeClr>
                </a:solidFill>
              </a:rPr>
              <a:t>European Commission’s 8 pillars of Open Science</a:t>
            </a:r>
          </a:p>
          <a:p>
            <a:r>
              <a:rPr lang="en-GB" dirty="0" smtClean="0">
                <a:solidFill>
                  <a:schemeClr val="bg1">
                    <a:lumMod val="75000"/>
                  </a:schemeClr>
                </a:solidFill>
              </a:rPr>
              <a:t>Taking Action</a:t>
            </a:r>
          </a:p>
          <a:p>
            <a:r>
              <a:rPr lang="en-GB" dirty="0" smtClean="0">
                <a:solidFill>
                  <a:schemeClr val="bg1">
                    <a:lumMod val="75000"/>
                  </a:schemeClr>
                </a:solidFill>
              </a:rPr>
              <a:t>Conclusions?</a:t>
            </a:r>
          </a:p>
          <a:p>
            <a:pPr lvl="1"/>
            <a:endParaRPr lang="en-GB" dirty="0" smtClean="0"/>
          </a:p>
          <a:p>
            <a:pPr lvl="1"/>
            <a:endParaRPr lang="en-GB" dirty="0" smtClean="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5</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348880"/>
            <a:ext cx="3792504" cy="2844378"/>
          </a:xfrm>
          <a:prstGeom prst="rect">
            <a:avLst/>
          </a:prstGeom>
        </p:spPr>
      </p:pic>
      <p:sp>
        <p:nvSpPr>
          <p:cNvPr id="8" name="TextBox 7"/>
          <p:cNvSpPr txBox="1"/>
          <p:nvPr/>
        </p:nvSpPr>
        <p:spPr>
          <a:xfrm>
            <a:off x="4716016" y="5242059"/>
            <a:ext cx="2985608" cy="523220"/>
          </a:xfrm>
          <a:prstGeom prst="rect">
            <a:avLst/>
          </a:prstGeom>
          <a:noFill/>
        </p:spPr>
        <p:txBody>
          <a:bodyPr wrap="square" rtlCol="0">
            <a:spAutoFit/>
          </a:bodyPr>
          <a:lstStyle/>
          <a:p>
            <a:r>
              <a:rPr lang="en-GB" sz="1400" dirty="0" smtClean="0"/>
              <a:t>Plaster Relief by John Flaxman, </a:t>
            </a:r>
          </a:p>
          <a:p>
            <a:r>
              <a:rPr lang="en-GB" sz="1400" dirty="0" smtClean="0"/>
              <a:t>Flaxman Gallery, UCL</a:t>
            </a:r>
            <a:endParaRPr lang="en-GB" sz="1400" dirty="0"/>
          </a:p>
        </p:txBody>
      </p:sp>
    </p:spTree>
    <p:extLst>
      <p:ext uri="{BB962C8B-B14F-4D97-AF65-F5344CB8AC3E}">
        <p14:creationId xmlns:p14="http://schemas.microsoft.com/office/powerpoint/2010/main" val="2788007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53010" y="764704"/>
            <a:ext cx="4199597" cy="9361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000" b="1" i="0" u="none" strike="noStrike" cap="none" dirty="0">
                <a:solidFill>
                  <a:schemeClr val="dk2"/>
                </a:solidFill>
                <a:latin typeface="Arial"/>
                <a:ea typeface="Arial"/>
                <a:cs typeface="Arial"/>
                <a:sym typeface="Arial"/>
              </a:rPr>
              <a:t>What is Open Science?</a:t>
            </a:r>
            <a:endParaRPr dirty="0"/>
          </a:p>
        </p:txBody>
      </p:sp>
      <p:sp>
        <p:nvSpPr>
          <p:cNvPr id="107" name="Shape 107"/>
          <p:cNvSpPr txBox="1">
            <a:spLocks noGrp="1"/>
          </p:cNvSpPr>
          <p:nvPr>
            <p:ph type="body" idx="1"/>
          </p:nvPr>
        </p:nvSpPr>
        <p:spPr>
          <a:xfrm>
            <a:off x="187891" y="1844824"/>
            <a:ext cx="4529833" cy="453650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Noto Sans Symbols"/>
              <a:buChar char="❑"/>
            </a:pPr>
            <a:r>
              <a:rPr lang="en-GB" sz="3200" b="0" i="0" u="none" strike="noStrike" cap="none" dirty="0">
                <a:solidFill>
                  <a:schemeClr val="dk1"/>
                </a:solidFill>
                <a:latin typeface="Calibri"/>
                <a:ea typeface="Calibri"/>
                <a:cs typeface="Calibri"/>
                <a:sym typeface="Calibri"/>
              </a:rPr>
              <a:t>Open Science is the movement to make scientific research, data and dissemination accessible at all levels of an enquiring </a:t>
            </a:r>
            <a:r>
              <a:rPr lang="en-GB" sz="3200" b="0" i="0" u="none" strike="noStrike" cap="none" dirty="0" smtClean="0">
                <a:solidFill>
                  <a:schemeClr val="dk1"/>
                </a:solidFill>
                <a:latin typeface="Calibri"/>
                <a:ea typeface="Calibri"/>
                <a:cs typeface="Calibri"/>
                <a:sym typeface="Calibri"/>
              </a:rPr>
              <a:t>society – </a:t>
            </a:r>
            <a:r>
              <a:rPr lang="en-GB" sz="3200" b="0" i="0" u="none" strike="noStrike" cap="none" dirty="0" smtClean="0">
                <a:solidFill>
                  <a:schemeClr val="dk1"/>
                </a:solidFill>
                <a:latin typeface="Calibri"/>
                <a:ea typeface="Calibri"/>
                <a:cs typeface="Calibri"/>
                <a:sym typeface="Calibri"/>
                <a:hlinkClick r:id="rId3"/>
              </a:rPr>
              <a:t>FOSTER</a:t>
            </a:r>
            <a:r>
              <a:rPr lang="en-GB" sz="3200" b="0" i="0" u="none" strike="noStrike" cap="none" dirty="0" smtClean="0">
                <a:solidFill>
                  <a:schemeClr val="dk1"/>
                </a:solidFill>
                <a:latin typeface="Calibri"/>
                <a:ea typeface="Calibri"/>
                <a:cs typeface="Calibri"/>
                <a:sym typeface="Calibri"/>
              </a:rPr>
              <a:t> project</a:t>
            </a:r>
          </a:p>
          <a:p>
            <a:pPr marL="342900" marR="0" lvl="0" indent="-342900" algn="l" rtl="0">
              <a:spcBef>
                <a:spcPts val="0"/>
              </a:spcBef>
              <a:spcAft>
                <a:spcPts val="0"/>
              </a:spcAft>
              <a:buClr>
                <a:schemeClr val="dk1"/>
              </a:buClr>
              <a:buSzPts val="3200"/>
              <a:buFont typeface="Noto Sans Symbols"/>
              <a:buChar char="❑"/>
            </a:pPr>
            <a:r>
              <a:rPr lang="en-GB" sz="3200" dirty="0" smtClean="0">
                <a:solidFill>
                  <a:schemeClr val="dk1"/>
                </a:solidFill>
                <a:latin typeface="Calibri"/>
                <a:ea typeface="Calibri"/>
                <a:cs typeface="Calibri"/>
                <a:sym typeface="Calibri"/>
              </a:rPr>
              <a:t>Open Scholarship a better title?</a:t>
            </a:r>
            <a:endParaRPr lang="en-GB" sz="3200" b="0" i="0" u="none" strike="noStrike" cap="none" dirty="0" smtClean="0">
              <a:solidFill>
                <a:schemeClr val="dk1"/>
              </a:solidFill>
              <a:latin typeface="Calibri"/>
              <a:ea typeface="Calibri"/>
              <a:cs typeface="Calibri"/>
              <a:sym typeface="Calibri"/>
            </a:endParaRPr>
          </a:p>
        </p:txBody>
      </p:sp>
      <p:pic>
        <p:nvPicPr>
          <p:cNvPr id="108" name="Shape 108"/>
          <p:cNvPicPr preferRelativeResize="0"/>
          <p:nvPr/>
        </p:nvPicPr>
        <p:blipFill rotWithShape="1">
          <a:blip r:embed="rId4">
            <a:alphaModFix/>
          </a:blip>
          <a:srcRect/>
          <a:stretch/>
        </p:blipFill>
        <p:spPr>
          <a:xfrm>
            <a:off x="4788024" y="1124744"/>
            <a:ext cx="3848418" cy="5034849"/>
          </a:xfrm>
          <a:prstGeom prst="rect">
            <a:avLst/>
          </a:prstGeom>
          <a:noFill/>
          <a:ln>
            <a:noFill/>
          </a:ln>
        </p:spPr>
      </p:pic>
    </p:spTree>
    <p:extLst>
      <p:ext uri="{BB962C8B-B14F-4D97-AF65-F5344CB8AC3E}">
        <p14:creationId xmlns:p14="http://schemas.microsoft.com/office/powerpoint/2010/main" val="2763410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7</a:t>
            </a:fld>
            <a:endParaRPr lang="en-GB" dirty="0"/>
          </a:p>
        </p:txBody>
      </p:sp>
      <p:pic>
        <p:nvPicPr>
          <p:cNvPr id="5" name="Shape 73"/>
          <p:cNvPicPr preferRelativeResize="0"/>
          <p:nvPr/>
        </p:nvPicPr>
        <p:blipFill rotWithShape="1">
          <a:blip r:embed="rId2">
            <a:alphaModFix/>
          </a:blip>
          <a:srcRect/>
          <a:stretch/>
        </p:blipFill>
        <p:spPr>
          <a:xfrm>
            <a:off x="1" y="848901"/>
            <a:ext cx="9144000" cy="5755759"/>
          </a:xfrm>
          <a:prstGeom prst="rect">
            <a:avLst/>
          </a:prstGeom>
          <a:noFill/>
          <a:ln>
            <a:noFill/>
          </a:ln>
        </p:spPr>
      </p:pic>
    </p:spTree>
    <p:extLst>
      <p:ext uri="{BB962C8B-B14F-4D97-AF65-F5344CB8AC3E}">
        <p14:creationId xmlns:p14="http://schemas.microsoft.com/office/powerpoint/2010/main" val="1382894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76734"/>
          </a:xfrm>
        </p:spPr>
        <p:txBody>
          <a:bodyPr/>
          <a:lstStyle/>
          <a:p>
            <a:r>
              <a:rPr lang="en-GB" dirty="0" smtClean="0"/>
              <a:t>Content</a:t>
            </a:r>
            <a:endParaRPr lang="en-GB" dirty="0"/>
          </a:p>
        </p:txBody>
      </p:sp>
      <p:sp>
        <p:nvSpPr>
          <p:cNvPr id="3" name="Content Placeholder 2"/>
          <p:cNvSpPr>
            <a:spLocks noGrp="1"/>
          </p:cNvSpPr>
          <p:nvPr>
            <p:ph idx="1"/>
          </p:nvPr>
        </p:nvSpPr>
        <p:spPr>
          <a:xfrm>
            <a:off x="99117" y="2045331"/>
            <a:ext cx="4464496" cy="3772396"/>
          </a:xfrm>
        </p:spPr>
        <p:txBody>
          <a:bodyPr/>
          <a:lstStyle/>
          <a:p>
            <a:endParaRPr lang="en-GB" dirty="0" smtClean="0"/>
          </a:p>
          <a:p>
            <a:r>
              <a:rPr lang="en-GB" dirty="0" smtClean="0">
                <a:solidFill>
                  <a:schemeClr val="bg1">
                    <a:lumMod val="75000"/>
                  </a:schemeClr>
                </a:solidFill>
              </a:rPr>
              <a:t>Open Access</a:t>
            </a:r>
          </a:p>
          <a:p>
            <a:r>
              <a:rPr lang="en-GB" dirty="0" smtClean="0">
                <a:solidFill>
                  <a:schemeClr val="bg1">
                    <a:lumMod val="75000"/>
                  </a:schemeClr>
                </a:solidFill>
              </a:rPr>
              <a:t>Open Science – What is it?</a:t>
            </a:r>
          </a:p>
          <a:p>
            <a:r>
              <a:rPr lang="en-GB" dirty="0" smtClean="0"/>
              <a:t>European Commission’s 8 pillars of Open Science</a:t>
            </a:r>
          </a:p>
          <a:p>
            <a:r>
              <a:rPr lang="en-GB" dirty="0" smtClean="0">
                <a:solidFill>
                  <a:schemeClr val="bg1">
                    <a:lumMod val="75000"/>
                  </a:schemeClr>
                </a:solidFill>
              </a:rPr>
              <a:t>Taking Action</a:t>
            </a:r>
          </a:p>
          <a:p>
            <a:r>
              <a:rPr lang="en-GB" dirty="0" smtClean="0">
                <a:solidFill>
                  <a:schemeClr val="bg1">
                    <a:lumMod val="75000"/>
                  </a:schemeClr>
                </a:solidFill>
              </a:rPr>
              <a:t>Conclusions?</a:t>
            </a:r>
          </a:p>
          <a:p>
            <a:pPr lvl="1"/>
            <a:endParaRPr lang="en-GB" dirty="0" smtClean="0"/>
          </a:p>
          <a:p>
            <a:pPr lvl="1"/>
            <a:endParaRPr lang="en-GB" dirty="0" smtClean="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8</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348880"/>
            <a:ext cx="3792504" cy="2844378"/>
          </a:xfrm>
          <a:prstGeom prst="rect">
            <a:avLst/>
          </a:prstGeom>
        </p:spPr>
      </p:pic>
      <p:sp>
        <p:nvSpPr>
          <p:cNvPr id="8" name="TextBox 7"/>
          <p:cNvSpPr txBox="1"/>
          <p:nvPr/>
        </p:nvSpPr>
        <p:spPr>
          <a:xfrm>
            <a:off x="4716016" y="5242059"/>
            <a:ext cx="2985608" cy="523220"/>
          </a:xfrm>
          <a:prstGeom prst="rect">
            <a:avLst/>
          </a:prstGeom>
          <a:noFill/>
        </p:spPr>
        <p:txBody>
          <a:bodyPr wrap="square" rtlCol="0">
            <a:spAutoFit/>
          </a:bodyPr>
          <a:lstStyle/>
          <a:p>
            <a:r>
              <a:rPr lang="en-GB" sz="1400" dirty="0" smtClean="0"/>
              <a:t>Plaster Relief by John Flaxman, </a:t>
            </a:r>
          </a:p>
          <a:p>
            <a:r>
              <a:rPr lang="en-GB" sz="1400" dirty="0" smtClean="0"/>
              <a:t>Flaxman Gallery, UCL</a:t>
            </a:r>
            <a:endParaRPr lang="en-GB" sz="1400" dirty="0"/>
          </a:p>
        </p:txBody>
      </p:sp>
    </p:spTree>
    <p:extLst>
      <p:ext uri="{BB962C8B-B14F-4D97-AF65-F5344CB8AC3E}">
        <p14:creationId xmlns:p14="http://schemas.microsoft.com/office/powerpoint/2010/main" val="3858368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Science is a strong commitment from European policy makers</a:t>
            </a: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9</a:t>
            </a:fld>
            <a:endParaRPr lang="en-GB" dirty="0"/>
          </a:p>
        </p:txBody>
      </p:sp>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02993" y="2451045"/>
            <a:ext cx="4610100" cy="3457575"/>
          </a:xfrm>
        </p:spPr>
      </p:pic>
      <p:sp>
        <p:nvSpPr>
          <p:cNvPr id="14" name="Shape 107"/>
          <p:cNvSpPr txBox="1">
            <a:spLocks/>
          </p:cNvSpPr>
          <p:nvPr/>
        </p:nvSpPr>
        <p:spPr bwMode="auto">
          <a:xfrm>
            <a:off x="325337" y="1988840"/>
            <a:ext cx="3670599" cy="4608511"/>
          </a:xfrm>
          <a:prstGeom prst="rect">
            <a:avLst/>
          </a:prstGeom>
          <a:noFill/>
          <a:ln w="9525">
            <a:noFill/>
            <a:miter lim="800000"/>
            <a:headEnd/>
            <a:tailEnd/>
          </a:ln>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0"/>
              </a:spcAft>
              <a:buClr>
                <a:schemeClr val="dk1"/>
              </a:buClr>
              <a:buSzPts val="3200"/>
              <a:buFont typeface="Noto Sans Symbols"/>
              <a:buChar char="❑"/>
            </a:pPr>
            <a:r>
              <a:rPr lang="en-GB" sz="3200" kern="0" dirty="0" smtClean="0">
                <a:solidFill>
                  <a:schemeClr val="dk1"/>
                </a:solidFill>
                <a:latin typeface="Calibri"/>
                <a:ea typeface="Calibri"/>
                <a:cs typeface="Calibri"/>
                <a:sym typeface="Calibri"/>
                <a:hlinkClick r:id="rId3" action="ppaction://hlinkfile"/>
              </a:rPr>
              <a:t>Amsterdam Call for Action </a:t>
            </a:r>
            <a:r>
              <a:rPr lang="en-GB" sz="3200" kern="0" dirty="0" smtClean="0">
                <a:solidFill>
                  <a:schemeClr val="dk1"/>
                </a:solidFill>
                <a:latin typeface="Calibri"/>
                <a:ea typeface="Calibri"/>
                <a:cs typeface="Calibri"/>
                <a:sym typeface="Calibri"/>
              </a:rPr>
              <a:t>(2016) during Dutch Presidency</a:t>
            </a:r>
          </a:p>
          <a:p>
            <a:pPr>
              <a:spcBef>
                <a:spcPts val="0"/>
              </a:spcBef>
              <a:spcAft>
                <a:spcPts val="0"/>
              </a:spcAft>
              <a:buClr>
                <a:schemeClr val="dk1"/>
              </a:buClr>
              <a:buSzPts val="3200"/>
              <a:buFont typeface="Noto Sans Symbols"/>
              <a:buChar char="❑"/>
            </a:pPr>
            <a:r>
              <a:rPr lang="en-GB" sz="3200" kern="0" dirty="0" smtClean="0">
                <a:solidFill>
                  <a:schemeClr val="dk1"/>
                </a:solidFill>
                <a:latin typeface="Calibri"/>
                <a:sym typeface="Calibri"/>
              </a:rPr>
              <a:t>Commission’s </a:t>
            </a:r>
            <a:r>
              <a:rPr lang="en-GB" sz="3200" kern="0" dirty="0" smtClean="0">
                <a:solidFill>
                  <a:schemeClr val="dk1"/>
                </a:solidFill>
                <a:latin typeface="Calibri"/>
                <a:sym typeface="Calibri"/>
                <a:hlinkClick r:id="rId4" action="ppaction://hlinkfile"/>
              </a:rPr>
              <a:t>Open Science Policy Platform</a:t>
            </a:r>
            <a:endParaRPr lang="en-GB" sz="3200" kern="0" dirty="0" smtClean="0">
              <a:solidFill>
                <a:schemeClr val="dk1"/>
              </a:solidFill>
              <a:latin typeface="Calibri"/>
              <a:sym typeface="Calibri"/>
            </a:endParaRPr>
          </a:p>
          <a:p>
            <a:pPr>
              <a:spcBef>
                <a:spcPts val="0"/>
              </a:spcBef>
              <a:spcAft>
                <a:spcPts val="0"/>
              </a:spcAft>
              <a:buClr>
                <a:schemeClr val="dk1"/>
              </a:buClr>
              <a:buSzPts val="3200"/>
              <a:buFont typeface="Noto Sans Symbols"/>
              <a:buChar char="❑"/>
            </a:pPr>
            <a:r>
              <a:rPr lang="en-GB" sz="3200" kern="0" dirty="0" smtClean="0">
                <a:solidFill>
                  <a:schemeClr val="dk1"/>
                </a:solidFill>
                <a:latin typeface="Calibri"/>
                <a:sym typeface="Calibri"/>
                <a:hlinkClick r:id="rId5"/>
              </a:rPr>
              <a:t>LERU</a:t>
            </a:r>
            <a:r>
              <a:rPr lang="en-GB" sz="3200" kern="0" dirty="0" smtClean="0">
                <a:solidFill>
                  <a:schemeClr val="dk1"/>
                </a:solidFill>
                <a:latin typeface="Calibri"/>
                <a:sym typeface="Calibri"/>
              </a:rPr>
              <a:t> responding in May 2018</a:t>
            </a:r>
            <a:endParaRPr lang="en-GB" kern="0" dirty="0"/>
          </a:p>
        </p:txBody>
      </p:sp>
    </p:spTree>
    <p:extLst>
      <p:ext uri="{BB962C8B-B14F-4D97-AF65-F5344CB8AC3E}">
        <p14:creationId xmlns:p14="http://schemas.microsoft.com/office/powerpoint/2010/main" val="1096783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UCL Library Services">
  <a:themeElements>
    <a:clrScheme name="UCL Library Services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UCL Library Servic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L Library Servi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L Library Servi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L Library Servi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L Library Servi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L Library Servi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L Library Servi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L Library Servi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L Library Servi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L Library Servi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L Library Servi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L Library Servi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L Library Servi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CL Library Services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UCL Library Services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UCL Library Services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3770</TotalTime>
  <Words>789</Words>
  <Application>Microsoft Office PowerPoint</Application>
  <PresentationFormat>On-screen Show (4:3)</PresentationFormat>
  <Paragraphs>261</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Noto Sans Symbols</vt:lpstr>
      <vt:lpstr>Times New Roman</vt:lpstr>
      <vt:lpstr>Wingdings</vt:lpstr>
      <vt:lpstr>UCL Library Services</vt:lpstr>
      <vt:lpstr>From Open Access  To Open Science</vt:lpstr>
      <vt:lpstr>Content</vt:lpstr>
      <vt:lpstr>Content</vt:lpstr>
      <vt:lpstr>Open Access REF compliance in UCL (April 16-March 18)</vt:lpstr>
      <vt:lpstr>Content</vt:lpstr>
      <vt:lpstr>What is Open Science?</vt:lpstr>
      <vt:lpstr>PowerPoint Presentation</vt:lpstr>
      <vt:lpstr>Content</vt:lpstr>
      <vt:lpstr>Open Science is a strong commitment from European policy makers</vt:lpstr>
      <vt:lpstr>PowerPoint Presentation</vt:lpstr>
      <vt:lpstr>PowerPoint Presentation</vt:lpstr>
      <vt:lpstr>European Open Science Cloud</vt:lpstr>
      <vt:lpstr>PowerPoint Presentation</vt:lpstr>
      <vt:lpstr>Content</vt:lpstr>
      <vt:lpstr>Leadership: Issues</vt:lpstr>
      <vt:lpstr>Content</vt:lpstr>
      <vt:lpstr>A pan-European Roadmap for Open Science?</vt:lpstr>
      <vt:lpstr>A Statement which offers a pan-European Roadmap?</vt:lpstr>
      <vt:lpstr>So, thanks for listening…</vt:lpstr>
    </vt:vector>
  </TitlesOfParts>
  <Company>University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&lt;title&gt;</dc:title>
  <dc:creator>ucylpay</dc:creator>
  <cp:lastModifiedBy>Paul Ayris</cp:lastModifiedBy>
  <cp:revision>347</cp:revision>
  <dcterms:created xsi:type="dcterms:W3CDTF">2007-07-09T08:18:27Z</dcterms:created>
  <dcterms:modified xsi:type="dcterms:W3CDTF">2018-04-16T08:17:10Z</dcterms:modified>
</cp:coreProperties>
</file>