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2" r:id="rId3"/>
    <p:sldId id="311" r:id="rId4"/>
    <p:sldId id="314" r:id="rId5"/>
    <p:sldId id="330" r:id="rId6"/>
    <p:sldId id="333" r:id="rId7"/>
    <p:sldId id="332" r:id="rId8"/>
    <p:sldId id="334" r:id="rId9"/>
    <p:sldId id="299" r:id="rId10"/>
    <p:sldId id="283" r:id="rId11"/>
    <p:sldId id="301" r:id="rId12"/>
    <p:sldId id="304" r:id="rId13"/>
    <p:sldId id="324" r:id="rId14"/>
    <p:sldId id="308" r:id="rId15"/>
    <p:sldId id="320" r:id="rId16"/>
    <p:sldId id="319" r:id="rId17"/>
    <p:sldId id="321" r:id="rId18"/>
    <p:sldId id="326" r:id="rId19"/>
    <p:sldId id="327" r:id="rId20"/>
    <p:sldId id="323" r:id="rId21"/>
    <p:sldId id="325" r:id="rId22"/>
    <p:sldId id="277"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6" d="100"/>
          <a:sy n="66" d="100"/>
        </p:scale>
        <p:origin x="652" y="30"/>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55822"/>
            <a:ext cx="10363200" cy="1609283"/>
          </a:xfrm>
        </p:spPr>
        <p:txBody>
          <a:bodyPr/>
          <a:lstStyle/>
          <a:p>
            <a:r>
              <a:rPr lang="en-US"/>
              <a:t>Click to edit Master title style</a:t>
            </a:r>
            <a:endParaRPr lang="en-GB"/>
          </a:p>
        </p:txBody>
      </p:sp>
      <p:sp>
        <p:nvSpPr>
          <p:cNvPr id="3" name="Subtitle 2"/>
          <p:cNvSpPr>
            <a:spLocks noGrp="1"/>
          </p:cNvSpPr>
          <p:nvPr>
            <p:ph type="subTitle" idx="1"/>
          </p:nvPr>
        </p:nvSpPr>
        <p:spPr>
          <a:xfrm>
            <a:off x="911424" y="4437112"/>
            <a:ext cx="9451776" cy="120168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5F3AB9DD-D042-4096-9C72-91C246EC596C}"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2509B-8972-41C8-B312-897B94EBFD43}" type="slidenum">
              <a:rPr lang="en-GB" smtClean="0"/>
              <a:t>‹#›</a:t>
            </a:fld>
            <a:endParaRPr lang="en-GB"/>
          </a:p>
        </p:txBody>
      </p:sp>
      <p:pic>
        <p:nvPicPr>
          <p:cNvPr id="7" name="Picture 6"/>
          <p:cNvPicPr>
            <a:picLocks noChangeAspect="1"/>
          </p:cNvPicPr>
          <p:nvPr userDrawn="1"/>
        </p:nvPicPr>
        <p:blipFill>
          <a:blip r:embed="rId2"/>
          <a:stretch>
            <a:fillRect/>
          </a:stretch>
        </p:blipFill>
        <p:spPr>
          <a:xfrm>
            <a:off x="3863752" y="260648"/>
            <a:ext cx="7776864" cy="24711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650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3AB9DD-D042-4096-9C72-91C246EC596C}"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2509B-8972-41C8-B312-897B94EBFD43}" type="slidenum">
              <a:rPr lang="en-GB" smtClean="0"/>
              <a:t>‹#›</a:t>
            </a:fld>
            <a:endParaRPr lang="en-GB"/>
          </a:p>
        </p:txBody>
      </p:sp>
    </p:spTree>
    <p:extLst>
      <p:ext uri="{BB962C8B-B14F-4D97-AF65-F5344CB8AC3E}">
        <p14:creationId xmlns:p14="http://schemas.microsoft.com/office/powerpoint/2010/main" val="308419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3AB9DD-D042-4096-9C72-91C246EC596C}"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2509B-8972-41C8-B312-897B94EBFD43}" type="slidenum">
              <a:rPr lang="en-GB" smtClean="0"/>
              <a:t>‹#›</a:t>
            </a:fld>
            <a:endParaRPr lang="en-GB"/>
          </a:p>
        </p:txBody>
      </p:sp>
    </p:spTree>
    <p:extLst>
      <p:ext uri="{BB962C8B-B14F-4D97-AF65-F5344CB8AC3E}">
        <p14:creationId xmlns:p14="http://schemas.microsoft.com/office/powerpoint/2010/main" val="2902966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609599" y="2346581"/>
            <a:ext cx="5267836" cy="3644104"/>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p:cNvSpPr>
            <a:spLocks noGrp="1"/>
          </p:cNvSpPr>
          <p:nvPr>
            <p:ph type="title"/>
          </p:nvPr>
        </p:nvSpPr>
        <p:spPr/>
        <p:txBody>
          <a:bodyPr/>
          <a:lstStyle>
            <a:lvl1pPr>
              <a:defRPr sz="2800"/>
            </a:lvl1pPr>
          </a:lstStyle>
          <a:p>
            <a:r>
              <a:rPr lang="en-GB" dirty="0"/>
              <a:t>Click to edit Master title style</a:t>
            </a:r>
            <a:endParaRPr lang="en-US" dirty="0"/>
          </a:p>
        </p:txBody>
      </p:sp>
      <p:sp>
        <p:nvSpPr>
          <p:cNvPr id="9" name="Text Placeholder 7"/>
          <p:cNvSpPr>
            <a:spLocks noGrp="1"/>
          </p:cNvSpPr>
          <p:nvPr>
            <p:ph type="body" sz="quarter" idx="10" hasCustomPrompt="1"/>
          </p:nvPr>
        </p:nvSpPr>
        <p:spPr>
          <a:xfrm>
            <a:off x="8454184" y="469901"/>
            <a:ext cx="3128216"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2" name="Content Placeholder 2"/>
          <p:cNvSpPr>
            <a:spLocks noGrp="1"/>
          </p:cNvSpPr>
          <p:nvPr>
            <p:ph idx="12"/>
          </p:nvPr>
        </p:nvSpPr>
        <p:spPr>
          <a:xfrm>
            <a:off x="6314564" y="2346581"/>
            <a:ext cx="5267837" cy="3644104"/>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3"/>
          <p:cNvSpPr>
            <a:spLocks noGrp="1"/>
          </p:cNvSpPr>
          <p:nvPr>
            <p:ph type="body" sz="quarter" idx="13" hasCustomPrompt="1"/>
          </p:nvPr>
        </p:nvSpPr>
        <p:spPr>
          <a:xfrm>
            <a:off x="9460342" y="791392"/>
            <a:ext cx="2122060"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2608472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GB" dirty="0" smtClean="0"/>
              <a:t>Click to edit Master title style</a:t>
            </a:r>
            <a:endParaRPr lang="en-US" dirty="0"/>
          </a:p>
        </p:txBody>
      </p:sp>
      <p:sp>
        <p:nvSpPr>
          <p:cNvPr id="3" name="Content Placeholder 2"/>
          <p:cNvSpPr>
            <a:spLocks noGrp="1"/>
          </p:cNvSpPr>
          <p:nvPr>
            <p:ph idx="1"/>
          </p:nvPr>
        </p:nvSpPr>
        <p:spPr>
          <a:xfrm>
            <a:off x="609600" y="2346582"/>
            <a:ext cx="10972800" cy="3484580"/>
          </a:xfrm>
        </p:spPr>
        <p:txBody>
          <a:bodyPr/>
          <a:lstStyle>
            <a:lvl1pPr>
              <a:buClr>
                <a:srgbClr val="0085CA"/>
              </a:buClr>
              <a:defRPr/>
            </a:lvl1pPr>
            <a:lvl2pPr>
              <a:buClr>
                <a:srgbClr val="0085CA"/>
              </a:buClr>
              <a:defRPr/>
            </a:lvl2pPr>
            <a:lvl3pPr>
              <a:buClr>
                <a:srgbClr val="0085CA"/>
              </a:buClr>
              <a:defRPr sz="1600"/>
            </a:lvl3pPr>
            <a:lvl4pPr>
              <a:buClr>
                <a:srgbClr val="0085CA"/>
              </a:buClr>
              <a:defRPr sz="1600"/>
            </a:lvl4pPr>
            <a:lvl5pPr>
              <a:buClr>
                <a:srgbClr val="0085CA"/>
              </a:buClr>
              <a:defRPr sz="1600">
                <a:latin typeface="+mn-lt"/>
              </a:defRPr>
            </a:lvl5pPr>
            <a:lvl6pPr marL="3047924" indent="0">
              <a:buNone/>
              <a:defRPr sz="1867" baseline="0">
                <a:latin typeface="+mn-lt"/>
              </a:defRPr>
            </a:lvl6pPr>
            <a:lvl7pPr>
              <a:defRPr/>
            </a:lvl7pPr>
            <a:lvl8pPr>
              <a:defRPr/>
            </a:lvl8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6" name="Text Placeholder 7"/>
          <p:cNvSpPr>
            <a:spLocks noGrp="1"/>
          </p:cNvSpPr>
          <p:nvPr>
            <p:ph type="body" sz="quarter" idx="10" hasCustomPrompt="1"/>
          </p:nvPr>
        </p:nvSpPr>
        <p:spPr>
          <a:xfrm>
            <a:off x="8738568" y="662859"/>
            <a:ext cx="2843833" cy="312291"/>
          </a:xfrm>
        </p:spPr>
        <p:txBody>
          <a:bodyPr/>
          <a:lstStyle>
            <a:lvl1pPr marL="0" indent="0" algn="r">
              <a:buNone/>
              <a:defRPr sz="1333" b="1">
                <a:solidFill>
                  <a:srgbClr val="003E74"/>
                </a:solidFill>
              </a:defRPr>
            </a:lvl1pPr>
            <a:lvl2pPr marL="609585" indent="0">
              <a:buNone/>
              <a:defRPr sz="1600">
                <a:solidFill>
                  <a:srgbClr val="003E74"/>
                </a:solidFill>
              </a:defRPr>
            </a:lvl2pPr>
            <a:lvl3pPr marL="1219170" indent="0">
              <a:buNone/>
              <a:defRPr sz="1600">
                <a:solidFill>
                  <a:srgbClr val="003E74"/>
                </a:solidFill>
              </a:defRPr>
            </a:lvl3pPr>
            <a:lvl4pPr marL="1828754" indent="0">
              <a:buNone/>
              <a:defRPr sz="1600">
                <a:solidFill>
                  <a:srgbClr val="003E74"/>
                </a:solidFill>
              </a:defRPr>
            </a:lvl4pPr>
            <a:lvl5pPr marL="2438339" indent="0">
              <a:buNone/>
              <a:defRPr sz="1600">
                <a:solidFill>
                  <a:srgbClr val="003E74"/>
                </a:solidFill>
              </a:defRPr>
            </a:lvl5pPr>
          </a:lstStyle>
          <a:p>
            <a:pPr lvl="0"/>
            <a:r>
              <a:rPr lang="en-GB" dirty="0" smtClean="0"/>
              <a:t>Click to edit presentation title</a:t>
            </a:r>
            <a:endParaRPr lang="en-US" dirty="0"/>
          </a:p>
        </p:txBody>
      </p:sp>
      <p:sp>
        <p:nvSpPr>
          <p:cNvPr id="9" name="Text Placeholder 3"/>
          <p:cNvSpPr>
            <a:spLocks noGrp="1"/>
          </p:cNvSpPr>
          <p:nvPr>
            <p:ph type="body" sz="quarter" idx="12" hasCustomPrompt="1"/>
          </p:nvPr>
        </p:nvSpPr>
        <p:spPr>
          <a:xfrm>
            <a:off x="9653256" y="984350"/>
            <a:ext cx="1929145" cy="257175"/>
          </a:xfrm>
        </p:spPr>
        <p:txBody>
          <a:bodyPr/>
          <a:lstStyle>
            <a:lvl1pPr marL="0" indent="0" algn="r">
              <a:buNone/>
              <a:defRPr sz="1333">
                <a:solidFill>
                  <a:srgbClr val="003E74"/>
                </a:solidFill>
              </a:defRPr>
            </a:lvl1pPr>
          </a:lstStyle>
          <a:p>
            <a:pPr lvl="0"/>
            <a:r>
              <a:rPr lang="en-US" dirty="0" smtClean="0"/>
              <a:t>Click to add the date</a:t>
            </a:r>
            <a:endParaRPr lang="en-US" dirty="0"/>
          </a:p>
        </p:txBody>
      </p:sp>
    </p:spTree>
    <p:extLst>
      <p:ext uri="{BB962C8B-B14F-4D97-AF65-F5344CB8AC3E}">
        <p14:creationId xmlns:p14="http://schemas.microsoft.com/office/powerpoint/2010/main" val="179099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3AB9DD-D042-4096-9C72-91C246EC596C}"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2509B-8972-41C8-B312-897B94EBFD43}" type="slidenum">
              <a:rPr lang="en-GB" smtClean="0"/>
              <a:t>‹#›</a:t>
            </a:fld>
            <a:endParaRPr lang="en-GB"/>
          </a:p>
        </p:txBody>
      </p:sp>
    </p:spTree>
    <p:extLst>
      <p:ext uri="{BB962C8B-B14F-4D97-AF65-F5344CB8AC3E}">
        <p14:creationId xmlns:p14="http://schemas.microsoft.com/office/powerpoint/2010/main" val="346908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F3AB9DD-D042-4096-9C72-91C246EC596C}" type="datetimeFigureOut">
              <a:rPr lang="en-GB" smtClean="0"/>
              <a:pPr/>
              <a:t>16/04/2018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02509B-8972-41C8-B312-897B94EBFD43}" type="slidenum">
              <a:rPr lang="en-GB" smtClean="0"/>
              <a:pPr/>
              <a:t>‹#›</a:t>
            </a:fld>
            <a:endParaRPr lang="en-GB" dirty="0"/>
          </a:p>
        </p:txBody>
      </p:sp>
    </p:spTree>
    <p:extLst>
      <p:ext uri="{BB962C8B-B14F-4D97-AF65-F5344CB8AC3E}">
        <p14:creationId xmlns:p14="http://schemas.microsoft.com/office/powerpoint/2010/main" val="25036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fld id="{5F3AB9DD-D042-4096-9C72-91C246EC596C}" type="datetimeFigureOut">
              <a:rPr lang="en-GB" smtClean="0"/>
              <a:pPr/>
              <a:t>16/04/2018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902509B-8972-41C8-B312-897B94EBFD43}" type="slidenum">
              <a:rPr lang="en-GB" smtClean="0"/>
              <a:pPr/>
              <a:t>‹#›</a:t>
            </a:fld>
            <a:endParaRPr lang="en-GB" dirty="0"/>
          </a:p>
        </p:txBody>
      </p:sp>
    </p:spTree>
    <p:extLst>
      <p:ext uri="{BB962C8B-B14F-4D97-AF65-F5344CB8AC3E}">
        <p14:creationId xmlns:p14="http://schemas.microsoft.com/office/powerpoint/2010/main" val="300140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3AB9DD-D042-4096-9C72-91C246EC596C}" type="datetimeFigureOut">
              <a:rPr lang="en-GB" smtClean="0"/>
              <a:t>16/04/2018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02509B-8972-41C8-B312-897B94EBFD43}" type="slidenum">
              <a:rPr lang="en-GB" smtClean="0"/>
              <a:t>‹#›</a:t>
            </a:fld>
            <a:endParaRPr lang="en-GB"/>
          </a:p>
        </p:txBody>
      </p:sp>
    </p:spTree>
    <p:extLst>
      <p:ext uri="{BB962C8B-B14F-4D97-AF65-F5344CB8AC3E}">
        <p14:creationId xmlns:p14="http://schemas.microsoft.com/office/powerpoint/2010/main" val="325573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3AB9DD-D042-4096-9C72-91C246EC596C}" type="datetimeFigureOut">
              <a:rPr lang="en-GB" smtClean="0"/>
              <a:t>16/04/2018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02509B-8972-41C8-B312-897B94EBFD43}" type="slidenum">
              <a:rPr lang="en-GB" smtClean="0"/>
              <a:t>‹#›</a:t>
            </a:fld>
            <a:endParaRPr lang="en-GB"/>
          </a:p>
        </p:txBody>
      </p:sp>
    </p:spTree>
    <p:extLst>
      <p:ext uri="{BB962C8B-B14F-4D97-AF65-F5344CB8AC3E}">
        <p14:creationId xmlns:p14="http://schemas.microsoft.com/office/powerpoint/2010/main" val="382035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AB9DD-D042-4096-9C72-91C246EC596C}" type="datetimeFigureOut">
              <a:rPr lang="en-GB" smtClean="0"/>
              <a:t>16/04/2018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02509B-8972-41C8-B312-897B94EBFD43}" type="slidenum">
              <a:rPr lang="en-GB" smtClean="0"/>
              <a:t>‹#›</a:t>
            </a:fld>
            <a:endParaRPr lang="en-GB"/>
          </a:p>
        </p:txBody>
      </p:sp>
    </p:spTree>
    <p:extLst>
      <p:ext uri="{BB962C8B-B14F-4D97-AF65-F5344CB8AC3E}">
        <p14:creationId xmlns:p14="http://schemas.microsoft.com/office/powerpoint/2010/main" val="223420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3AB9DD-D042-4096-9C72-91C246EC596C}"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02509B-8972-41C8-B312-897B94EBFD43}" type="slidenum">
              <a:rPr lang="en-GB" smtClean="0"/>
              <a:t>‹#›</a:t>
            </a:fld>
            <a:endParaRPr lang="en-GB"/>
          </a:p>
        </p:txBody>
      </p:sp>
    </p:spTree>
    <p:extLst>
      <p:ext uri="{BB962C8B-B14F-4D97-AF65-F5344CB8AC3E}">
        <p14:creationId xmlns:p14="http://schemas.microsoft.com/office/powerpoint/2010/main" val="426860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3AB9DD-D042-4096-9C72-91C246EC596C}"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02509B-8972-41C8-B312-897B94EBFD43}" type="slidenum">
              <a:rPr lang="en-GB" smtClean="0"/>
              <a:t>‹#›</a:t>
            </a:fld>
            <a:endParaRPr lang="en-GB"/>
          </a:p>
        </p:txBody>
      </p:sp>
    </p:spTree>
    <p:extLst>
      <p:ext uri="{BB962C8B-B14F-4D97-AF65-F5344CB8AC3E}">
        <p14:creationId xmlns:p14="http://schemas.microsoft.com/office/powerpoint/2010/main" val="124137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310603"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AB9DD-D042-4096-9C72-91C246EC596C}" type="datetimeFigureOut">
              <a:rPr lang="en-GB" smtClean="0"/>
              <a:t>16/04/2018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2509B-8972-41C8-B312-897B94EBFD43}" type="slidenum">
              <a:rPr lang="en-GB" smtClean="0"/>
              <a:t>‹#›</a:t>
            </a:fld>
            <a:endParaRPr lang="en-GB"/>
          </a:p>
        </p:txBody>
      </p:sp>
      <p:pic>
        <p:nvPicPr>
          <p:cNvPr id="9" name="Picture 8"/>
          <p:cNvPicPr>
            <a:picLocks noChangeAspect="1"/>
          </p:cNvPicPr>
          <p:nvPr userDrawn="1"/>
        </p:nvPicPr>
        <p:blipFill>
          <a:blip r:embed="rId15"/>
          <a:stretch>
            <a:fillRect/>
          </a:stretch>
        </p:blipFill>
        <p:spPr>
          <a:xfrm>
            <a:off x="7920203" y="274638"/>
            <a:ext cx="3684118" cy="1170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9901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4000" kern="1200">
          <a:solidFill>
            <a:schemeClr val="accent1">
              <a:lumMod val="20000"/>
              <a:lumOff val="8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orcid.org/0000-0002-7735-941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zenodo.org/record/153928#.WLaz9G-LREY" TargetMode="External"/><Relationship Id="rId7" Type="http://schemas.openxmlformats.org/officeDocument/2006/relationships/hyperlink" Target="http://bit.ly/2yFUkDW" TargetMode="External"/><Relationship Id="rId2" Type="http://schemas.openxmlformats.org/officeDocument/2006/relationships/hyperlink" Target="http://doi.org/10.1629/uksg.292" TargetMode="External"/><Relationship Id="rId1" Type="http://schemas.openxmlformats.org/officeDocument/2006/relationships/slideLayout" Target="../slideLayouts/slideLayout2.xml"/><Relationship Id="rId6" Type="http://schemas.openxmlformats.org/officeDocument/2006/relationships/hyperlink" Target="http://bit.ly/2yAmyRm" TargetMode="External"/><Relationship Id="rId5" Type="http://schemas.openxmlformats.org/officeDocument/2006/relationships/hyperlink" Target="https://indico.cern.ch/event/405949/contributions/2487876/" TargetMode="External"/><Relationship Id="rId4" Type="http://schemas.openxmlformats.org/officeDocument/2006/relationships/hyperlink" Target="https://tv.theiet.org/?videoid=1004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nlockingresearch-blog.lib.cam.ac.uk/?p=1613"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27829"/>
            <a:ext cx="10363200" cy="1609283"/>
          </a:xfrm>
        </p:spPr>
        <p:txBody>
          <a:bodyPr>
            <a:normAutofit fontScale="90000"/>
          </a:bodyPr>
          <a:lstStyle/>
          <a:p>
            <a:pPr>
              <a:spcAft>
                <a:spcPts val="1800"/>
              </a:spcAft>
            </a:pPr>
            <a:r>
              <a:rPr lang="en-GB" b="1" cap="all" dirty="0" smtClean="0"/>
              <a:t>UK-SCL: introduction and update</a:t>
            </a:r>
            <a:br>
              <a:rPr lang="en-GB" b="1" cap="all" dirty="0" smtClean="0"/>
            </a:br>
            <a:r>
              <a:rPr lang="en-GB" b="1" cap="all" dirty="0" smtClean="0"/>
              <a:t>M25 Directors’ Briefing</a:t>
            </a:r>
            <a:r>
              <a:rPr lang="en-GB" b="1" cap="all" dirty="0"/>
              <a:t/>
            </a:r>
            <a:br>
              <a:rPr lang="en-GB" b="1" cap="all" dirty="0"/>
            </a:br>
            <a:r>
              <a:rPr lang="en-GB" sz="1800" dirty="0"/>
              <a:t/>
            </a:r>
            <a:br>
              <a:rPr lang="en-GB" sz="1800" dirty="0"/>
            </a:br>
            <a:r>
              <a:rPr lang="en-GB" sz="1800" dirty="0" smtClean="0"/>
              <a:t>April 2018</a:t>
            </a:r>
            <a:endParaRPr lang="en-GB" sz="1800" dirty="0"/>
          </a:p>
        </p:txBody>
      </p:sp>
      <p:sp>
        <p:nvSpPr>
          <p:cNvPr id="3" name="Subtitle 2"/>
          <p:cNvSpPr>
            <a:spLocks noGrp="1"/>
          </p:cNvSpPr>
          <p:nvPr>
            <p:ph type="subTitle" idx="1"/>
          </p:nvPr>
        </p:nvSpPr>
        <p:spPr>
          <a:xfrm>
            <a:off x="2207568" y="4437112"/>
            <a:ext cx="7088832" cy="2016224"/>
          </a:xfrm>
        </p:spPr>
        <p:txBody>
          <a:bodyPr>
            <a:normAutofit fontScale="77500" lnSpcReduction="20000"/>
          </a:bodyPr>
          <a:lstStyle/>
          <a:p>
            <a:endParaRPr lang="en-GB" dirty="0"/>
          </a:p>
          <a:p>
            <a:r>
              <a:rPr lang="en-GB" dirty="0"/>
              <a:t>Chris Banks	@</a:t>
            </a:r>
            <a:r>
              <a:rPr lang="en-GB" dirty="0" err="1"/>
              <a:t>ChrisBanks</a:t>
            </a:r>
            <a:endParaRPr lang="en-GB" dirty="0"/>
          </a:p>
          <a:p>
            <a:r>
              <a:rPr lang="en-GB" dirty="0">
                <a:hlinkClick r:id="rId2"/>
              </a:rPr>
              <a:t>https://orcid.org/0000-0002-7735-9412</a:t>
            </a:r>
            <a:endParaRPr lang="en-GB" dirty="0"/>
          </a:p>
          <a:p>
            <a:endParaRPr lang="en-GB" sz="2000" dirty="0"/>
          </a:p>
          <a:p>
            <a:endParaRPr lang="en-GB" sz="2000" dirty="0"/>
          </a:p>
          <a:p>
            <a:r>
              <a:rPr lang="en-GB" sz="2000" dirty="0"/>
              <a:t>This work is licensed under the Creative Commons Attribution 4.0 International License.</a:t>
            </a:r>
            <a:endParaRPr lang="en-GB" dirty="0"/>
          </a:p>
        </p:txBody>
      </p:sp>
      <p:pic>
        <p:nvPicPr>
          <p:cNvPr id="4" name="Picture 2">
            <a:extLst>
              <a:ext uri="{FF2B5EF4-FFF2-40B4-BE49-F238E27FC236}">
                <a16:creationId xmlns:a16="http://schemas.microsoft.com/office/drawing/2014/main" id="{CA0F705D-AC98-4516-89A0-74CB7E1B4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2416" y="6302077"/>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038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Options explored with academics</a:t>
            </a:r>
          </a:p>
        </p:txBody>
      </p:sp>
      <p:pic>
        <p:nvPicPr>
          <p:cNvPr id="5" name="Content Placeholder 3"/>
          <p:cNvPicPr>
            <a:picLocks noGrp="1"/>
          </p:cNvPicPr>
          <p:nvPr>
            <p:ph idx="1"/>
          </p:nvPr>
        </p:nvPicPr>
        <p:blipFill>
          <a:blip r:embed="rId2"/>
          <a:stretch>
            <a:fillRect/>
          </a:stretch>
        </p:blipFill>
        <p:spPr>
          <a:xfrm>
            <a:off x="1847528" y="1591053"/>
            <a:ext cx="8491538" cy="4790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945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Harvard policy chosen by academics</a:t>
            </a:r>
          </a:p>
        </p:txBody>
      </p:sp>
      <p:sp>
        <p:nvSpPr>
          <p:cNvPr id="3" name="Content Placeholder 2"/>
          <p:cNvSpPr>
            <a:spLocks noGrp="1"/>
          </p:cNvSpPr>
          <p:nvPr>
            <p:ph idx="1"/>
          </p:nvPr>
        </p:nvSpPr>
        <p:spPr/>
        <p:txBody>
          <a:bodyPr>
            <a:normAutofit/>
          </a:bodyPr>
          <a:lstStyle/>
          <a:p>
            <a:r>
              <a:rPr lang="en-GB" dirty="0"/>
              <a:t>Well established – has been in use since 2008</a:t>
            </a:r>
          </a:p>
          <a:p>
            <a:pPr>
              <a:buFont typeface="Arial" panose="020B0604020202020204" pitchFamily="34" charset="0"/>
              <a:buChar char="•"/>
            </a:pPr>
            <a:r>
              <a:rPr lang="en-GB" dirty="0"/>
              <a:t>Allows authors to share and reuse accepted manuscripts (through the grant of a non-exclusive licence to university )</a:t>
            </a:r>
          </a:p>
          <a:p>
            <a:pPr>
              <a:buFont typeface="Arial" panose="020B0604020202020204" pitchFamily="34" charset="0"/>
              <a:buChar char="•"/>
            </a:pPr>
            <a:r>
              <a:rPr lang="en-GB" dirty="0"/>
              <a:t>Where a journal seeks a waiver, this can be managed by exception (happens &lt;5% in the USA)</a:t>
            </a:r>
          </a:p>
          <a:p>
            <a:pPr>
              <a:buFont typeface="Arial" panose="020B0604020202020204" pitchFamily="34" charset="0"/>
              <a:buChar char="•"/>
            </a:pPr>
            <a:r>
              <a:rPr lang="en-GB" dirty="0"/>
              <a:t>Over 70 implementations</a:t>
            </a:r>
          </a:p>
          <a:p>
            <a:pPr lvl="1">
              <a:buFont typeface="Arial" panose="020B0604020202020204" pitchFamily="34" charset="0"/>
              <a:buChar char="•"/>
            </a:pPr>
            <a:r>
              <a:rPr lang="en-GB" dirty="0"/>
              <a:t>From Harvard, MIT and University of California</a:t>
            </a:r>
          </a:p>
          <a:p>
            <a:pPr lvl="1">
              <a:buFont typeface="Arial" panose="020B0604020202020204" pitchFamily="34" charset="0"/>
              <a:buChar char="•"/>
            </a:pPr>
            <a:r>
              <a:rPr lang="en-GB" dirty="0"/>
              <a:t>To smaller institutions, including two in Kenya</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51371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components of the model policy</a:t>
            </a:r>
          </a:p>
        </p:txBody>
      </p:sp>
      <p:sp>
        <p:nvSpPr>
          <p:cNvPr id="3" name="Content Placeholder 2"/>
          <p:cNvSpPr>
            <a:spLocks noGrp="1"/>
          </p:cNvSpPr>
          <p:nvPr>
            <p:ph idx="1"/>
          </p:nvPr>
        </p:nvSpPr>
        <p:spPr/>
        <p:txBody>
          <a:bodyPr>
            <a:normAutofit/>
          </a:bodyPr>
          <a:lstStyle/>
          <a:p>
            <a:pPr lvl="0"/>
            <a:r>
              <a:rPr lang="en-GB" dirty="0"/>
              <a:t>Retain the right to make accepted manuscripts of scholarly articles available publicly for non-commercial use (CC BY NC 4.0) from the moment of first publication.</a:t>
            </a:r>
          </a:p>
          <a:p>
            <a:pPr lvl="0"/>
            <a:r>
              <a:rPr lang="en-GB" dirty="0"/>
              <a:t>Allow </a:t>
            </a:r>
            <a:r>
              <a:rPr lang="en-GB" dirty="0" smtClean="0"/>
              <a:t>authors to </a:t>
            </a:r>
            <a:r>
              <a:rPr lang="en-GB" dirty="0"/>
              <a:t>request a waiver for applying this right for up to 12/6 months (AHSS and STEM, REF panels).</a:t>
            </a:r>
          </a:p>
          <a:p>
            <a:r>
              <a:rPr lang="en-GB" dirty="0"/>
              <a:t>Allow </a:t>
            </a:r>
            <a:r>
              <a:rPr lang="en-GB" dirty="0" smtClean="0"/>
              <a:t>publishers to </a:t>
            </a:r>
            <a:r>
              <a:rPr lang="en-GB" dirty="0"/>
              <a:t>request a </a:t>
            </a:r>
            <a:r>
              <a:rPr lang="en-GB" u="sng" dirty="0" smtClean="0"/>
              <a:t>blanket waivers </a:t>
            </a:r>
            <a:r>
              <a:rPr lang="en-GB" dirty="0" smtClean="0"/>
              <a:t>for </a:t>
            </a:r>
            <a:r>
              <a:rPr lang="en-GB" dirty="0"/>
              <a:t>applying this right for up to 12/6 months (AHSS and STEM, REF panels).</a:t>
            </a:r>
          </a:p>
          <a:p>
            <a:pPr lvl="0"/>
            <a:r>
              <a:rPr lang="en-GB" dirty="0" smtClean="0"/>
              <a:t>Supports academics whose only option is to self-archive, or who choose to self-archive</a:t>
            </a:r>
          </a:p>
          <a:p>
            <a:endParaRPr lang="en-GB" dirty="0"/>
          </a:p>
        </p:txBody>
      </p:sp>
    </p:spTree>
    <p:extLst>
      <p:ext uri="{BB962C8B-B14F-4D97-AF65-F5344CB8AC3E}">
        <p14:creationId xmlns:p14="http://schemas.microsoft.com/office/powerpoint/2010/main" val="194837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parts to the SCL</a:t>
            </a:r>
            <a:endParaRPr lang="en-GB" dirty="0"/>
          </a:p>
        </p:txBody>
      </p:sp>
      <p:sp>
        <p:nvSpPr>
          <p:cNvPr id="3" name="Content Placeholder 2"/>
          <p:cNvSpPr>
            <a:spLocks noGrp="1"/>
          </p:cNvSpPr>
          <p:nvPr>
            <p:ph idx="1"/>
          </p:nvPr>
        </p:nvSpPr>
        <p:spPr/>
        <p:txBody>
          <a:bodyPr>
            <a:normAutofit lnSpcReduction="10000"/>
          </a:bodyPr>
          <a:lstStyle/>
          <a:p>
            <a:r>
              <a:rPr lang="en-GB" dirty="0" smtClean="0"/>
              <a:t>Rights retention on behalf of the academic: these rights come into existence at the point the AAM comes into existence. The rights are then transferred back to the academic(s)</a:t>
            </a:r>
          </a:p>
          <a:p>
            <a:r>
              <a:rPr lang="en-GB" dirty="0" smtClean="0"/>
              <a:t>Licence on deposit: the default is CC BY-NC in line with the minimum requirements for RCUK. We recently added the option for a ND choice for those with no funder requirement to have the more liberal default licence</a:t>
            </a:r>
          </a:p>
          <a:p>
            <a:r>
              <a:rPr lang="en-GB" dirty="0" smtClean="0"/>
              <a:t>AAM availability through the repository: default is zero months after publication (earlier if publishers allow). For an interim period publishers can apply for blanket 6/12 month embargos also in line with minimum RCUK requirements</a:t>
            </a:r>
            <a:endParaRPr lang="en-GB" dirty="0"/>
          </a:p>
        </p:txBody>
      </p:sp>
    </p:spTree>
    <p:extLst>
      <p:ext uri="{BB962C8B-B14F-4D97-AF65-F5344CB8AC3E}">
        <p14:creationId xmlns:p14="http://schemas.microsoft.com/office/powerpoint/2010/main" val="24878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Authors can…</a:t>
            </a:r>
          </a:p>
        </p:txBody>
      </p:sp>
      <p:sp>
        <p:nvSpPr>
          <p:cNvPr id="4" name="Content Placeholder 3"/>
          <p:cNvSpPr>
            <a:spLocks noGrp="1"/>
          </p:cNvSpPr>
          <p:nvPr>
            <p:ph sz="half" idx="1"/>
          </p:nvPr>
        </p:nvSpPr>
        <p:spPr/>
        <p:txBody>
          <a:bodyPr>
            <a:normAutofit/>
          </a:bodyPr>
          <a:lstStyle/>
          <a:p>
            <a:r>
              <a:rPr lang="en-GB" dirty="0"/>
              <a:t>retain more rights in their own work</a:t>
            </a:r>
          </a:p>
          <a:p>
            <a:r>
              <a:rPr lang="en-GB" dirty="0"/>
              <a:t>continue to publish in journal of choice</a:t>
            </a:r>
          </a:p>
          <a:p>
            <a:r>
              <a:rPr lang="en-GB" dirty="0"/>
              <a:t>make their work OA through self-archiving</a:t>
            </a:r>
          </a:p>
          <a:p>
            <a:endParaRPr lang="en-GB" dirty="0"/>
          </a:p>
        </p:txBody>
      </p:sp>
      <p:sp>
        <p:nvSpPr>
          <p:cNvPr id="5" name="Content Placeholder 4"/>
          <p:cNvSpPr>
            <a:spLocks noGrp="1"/>
          </p:cNvSpPr>
          <p:nvPr>
            <p:ph sz="half" idx="2"/>
          </p:nvPr>
        </p:nvSpPr>
        <p:spPr>
          <a:xfrm>
            <a:off x="6197600" y="1556792"/>
            <a:ext cx="5384800" cy="4525963"/>
          </a:xfrm>
        </p:spPr>
        <p:txBody>
          <a:bodyPr>
            <a:normAutofit/>
          </a:bodyPr>
          <a:lstStyle/>
          <a:p>
            <a:r>
              <a:rPr lang="en-GB" dirty="0"/>
              <a:t>reuse own </a:t>
            </a:r>
            <a:r>
              <a:rPr lang="en-GB" dirty="0" smtClean="0"/>
              <a:t>work </a:t>
            </a:r>
            <a:r>
              <a:rPr lang="en-GB" dirty="0"/>
              <a:t>in research and teaching</a:t>
            </a:r>
          </a:p>
          <a:p>
            <a:r>
              <a:rPr lang="en-GB" dirty="0"/>
              <a:t>minimise reliance on </a:t>
            </a:r>
            <a:r>
              <a:rPr lang="en-GB" dirty="0" smtClean="0"/>
              <a:t>increasingly expensive </a:t>
            </a:r>
            <a:r>
              <a:rPr lang="en-GB" dirty="0"/>
              <a:t>hybrid OA</a:t>
            </a:r>
          </a:p>
          <a:p>
            <a:r>
              <a:rPr lang="en-GB" dirty="0"/>
              <a:t>meet funder requirements</a:t>
            </a:r>
          </a:p>
          <a:p>
            <a:r>
              <a:rPr lang="en-GB" dirty="0"/>
              <a:t>Ensure </a:t>
            </a:r>
            <a:r>
              <a:rPr lang="en-GB" dirty="0" err="1"/>
              <a:t>elibitility</a:t>
            </a:r>
            <a:r>
              <a:rPr lang="en-GB" dirty="0"/>
              <a:t> for the REF</a:t>
            </a:r>
          </a:p>
        </p:txBody>
      </p:sp>
    </p:spTree>
    <p:extLst>
      <p:ext uri="{BB962C8B-B14F-4D97-AF65-F5344CB8AC3E}">
        <p14:creationId xmlns:p14="http://schemas.microsoft.com/office/powerpoint/2010/main" val="1115479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Funder policy clarifications</a:t>
            </a:r>
            <a:endParaRPr lang="en-GB" dirty="0"/>
          </a:p>
        </p:txBody>
      </p:sp>
      <p:pic>
        <p:nvPicPr>
          <p:cNvPr id="9" name="Content Placeholder 8"/>
          <p:cNvPicPr>
            <a:picLocks noGrp="1" noChangeAspect="1"/>
          </p:cNvPicPr>
          <p:nvPr>
            <p:ph idx="1"/>
          </p:nvPr>
        </p:nvPicPr>
        <p:blipFill>
          <a:blip r:embed="rId2"/>
          <a:stretch>
            <a:fillRect/>
          </a:stretch>
        </p:blipFill>
        <p:spPr>
          <a:xfrm>
            <a:off x="609600" y="2458444"/>
            <a:ext cx="10972800" cy="2809475"/>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09600" y="6289253"/>
            <a:ext cx="10801200" cy="369332"/>
          </a:xfrm>
          <a:prstGeom prst="rect">
            <a:avLst/>
          </a:prstGeom>
          <a:noFill/>
        </p:spPr>
        <p:txBody>
          <a:bodyPr wrap="square" rtlCol="0">
            <a:spAutoFit/>
          </a:bodyPr>
          <a:lstStyle/>
          <a:p>
            <a:r>
              <a:rPr lang="en-GB" dirty="0">
                <a:solidFill>
                  <a:schemeClr val="bg1"/>
                </a:solidFill>
              </a:rPr>
              <a:t>http://ukscl.ac.uk/funder-policy-statements/</a:t>
            </a:r>
          </a:p>
        </p:txBody>
      </p:sp>
    </p:spTree>
    <p:extLst>
      <p:ext uri="{BB962C8B-B14F-4D97-AF65-F5344CB8AC3E}">
        <p14:creationId xmlns:p14="http://schemas.microsoft.com/office/powerpoint/2010/main" val="2341887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Upcoming review</a:t>
            </a:r>
            <a:endParaRPr lang="en-GB" dirty="0"/>
          </a:p>
        </p:txBody>
      </p:sp>
      <p:pic>
        <p:nvPicPr>
          <p:cNvPr id="9" name="Content Placeholder 8"/>
          <p:cNvPicPr>
            <a:picLocks noGrp="1" noChangeAspect="1"/>
          </p:cNvPicPr>
          <p:nvPr>
            <p:ph sz="half" idx="1"/>
          </p:nvPr>
        </p:nvPicPr>
        <p:blipFill>
          <a:blip r:embed="rId2"/>
          <a:stretch>
            <a:fillRect/>
          </a:stretch>
        </p:blipFill>
        <p:spPr>
          <a:xfrm>
            <a:off x="609600" y="1693523"/>
            <a:ext cx="5384800" cy="4339316"/>
          </a:xfrm>
          <a:prstGeom prst="rect">
            <a:avLst/>
          </a:prstGeom>
          <a:ln>
            <a:noFill/>
          </a:ln>
          <a:effectLst>
            <a:outerShdw blurRad="292100" dist="139700" dir="2700000" algn="tl" rotWithShape="0">
              <a:srgbClr val="333333">
                <a:alpha val="65000"/>
              </a:srgbClr>
            </a:outerShdw>
          </a:effectLst>
        </p:spPr>
      </p:pic>
      <p:pic>
        <p:nvPicPr>
          <p:cNvPr id="10" name="Content Placeholder 9"/>
          <p:cNvPicPr>
            <a:picLocks noGrp="1" noChangeAspect="1"/>
          </p:cNvPicPr>
          <p:nvPr>
            <p:ph sz="half" idx="2"/>
          </p:nvPr>
        </p:nvPicPr>
        <p:blipFill>
          <a:blip r:embed="rId3"/>
          <a:stretch>
            <a:fillRect/>
          </a:stretch>
        </p:blipFill>
        <p:spPr>
          <a:xfrm>
            <a:off x="3030013" y="2492897"/>
            <a:ext cx="8552387" cy="199987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91344" y="6381328"/>
            <a:ext cx="11953328" cy="369332"/>
          </a:xfrm>
          <a:prstGeom prst="rect">
            <a:avLst/>
          </a:prstGeom>
          <a:noFill/>
        </p:spPr>
        <p:txBody>
          <a:bodyPr wrap="square" rtlCol="0">
            <a:spAutoFit/>
          </a:bodyPr>
          <a:lstStyle/>
          <a:p>
            <a:r>
              <a:rPr lang="en-GB" dirty="0">
                <a:solidFill>
                  <a:schemeClr val="bg1"/>
                </a:solidFill>
              </a:rPr>
              <a:t>https://www.researchprofessional.com/0/rr/news/uk/open-access/2018/2/UKRI-looks-to-tighten-grip-on-hybrid-journals.html</a:t>
            </a:r>
          </a:p>
        </p:txBody>
      </p:sp>
    </p:spTree>
    <p:extLst>
      <p:ext uri="{BB962C8B-B14F-4D97-AF65-F5344CB8AC3E}">
        <p14:creationId xmlns:p14="http://schemas.microsoft.com/office/powerpoint/2010/main" val="2685576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lightning rod effect</a:t>
            </a:r>
            <a:endParaRPr lang="en-GB" dirty="0"/>
          </a:p>
        </p:txBody>
      </p:sp>
      <p:pic>
        <p:nvPicPr>
          <p:cNvPr id="7" name="Content Placeholder 6"/>
          <p:cNvPicPr>
            <a:picLocks noGrp="1" noChangeAspect="1"/>
          </p:cNvPicPr>
          <p:nvPr>
            <p:ph idx="1"/>
          </p:nvPr>
        </p:nvPicPr>
        <p:blipFill>
          <a:blip r:embed="rId2"/>
          <a:stretch>
            <a:fillRect/>
          </a:stretch>
        </p:blipFill>
        <p:spPr>
          <a:xfrm>
            <a:off x="2317347" y="1600200"/>
            <a:ext cx="7557305" cy="4525963"/>
          </a:xfrm>
          <a:prstGeom prst="rect">
            <a:avLst/>
          </a:prstGeom>
        </p:spPr>
      </p:pic>
      <p:sp>
        <p:nvSpPr>
          <p:cNvPr id="8" name="TextBox 7"/>
          <p:cNvSpPr txBox="1"/>
          <p:nvPr/>
        </p:nvSpPr>
        <p:spPr>
          <a:xfrm>
            <a:off x="450113" y="6337016"/>
            <a:ext cx="9440995" cy="369332"/>
          </a:xfrm>
          <a:prstGeom prst="rect">
            <a:avLst/>
          </a:prstGeom>
          <a:noFill/>
        </p:spPr>
        <p:txBody>
          <a:bodyPr wrap="square" rtlCol="0">
            <a:spAutoFit/>
          </a:bodyPr>
          <a:lstStyle/>
          <a:p>
            <a:r>
              <a:rPr lang="en-GB" dirty="0"/>
              <a:t> </a:t>
            </a:r>
            <a:r>
              <a:rPr lang="en-GB" dirty="0">
                <a:solidFill>
                  <a:schemeClr val="bg1"/>
                </a:solidFill>
              </a:rPr>
              <a:t>Rick Wilson, CC BY-NC https://phys.org/news/2016-12-lightning-fossil-energy.html</a:t>
            </a:r>
          </a:p>
        </p:txBody>
      </p:sp>
    </p:spTree>
    <p:extLst>
      <p:ext uri="{BB962C8B-B14F-4D97-AF65-F5344CB8AC3E}">
        <p14:creationId xmlns:p14="http://schemas.microsoft.com/office/powerpoint/2010/main" val="87612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we now with the UK-SCL?</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a:t>Progressive funder policies add backbone to the initiative</a:t>
            </a:r>
          </a:p>
          <a:p>
            <a:r>
              <a:rPr lang="en-GB" dirty="0"/>
              <a:t>Significant sectoral interest and engagement</a:t>
            </a:r>
          </a:p>
          <a:p>
            <a:r>
              <a:rPr lang="en-GB" dirty="0"/>
              <a:t>Strong institutional and support @ Imperial and elsewhere</a:t>
            </a:r>
          </a:p>
          <a:p>
            <a:r>
              <a:rPr lang="en-GB" dirty="0"/>
              <a:t>Publisher engagement suggests that we are on the right </a:t>
            </a:r>
            <a:r>
              <a:rPr lang="en-GB" dirty="0" smtClean="0"/>
              <a:t>track</a:t>
            </a:r>
          </a:p>
          <a:p>
            <a:r>
              <a:rPr lang="en-GB" dirty="0" smtClean="0"/>
              <a:t>Policy makers are taking notice and seeing it as part of their </a:t>
            </a:r>
            <a:r>
              <a:rPr lang="en-GB" dirty="0" smtClean="0"/>
              <a:t>solution, c.f. UKRI</a:t>
            </a:r>
            <a:endParaRPr lang="en-GB" dirty="0"/>
          </a:p>
        </p:txBody>
      </p:sp>
      <p:sp>
        <p:nvSpPr>
          <p:cNvPr id="4" name="Content Placeholder 3"/>
          <p:cNvSpPr>
            <a:spLocks noGrp="1"/>
          </p:cNvSpPr>
          <p:nvPr>
            <p:ph sz="half" idx="2"/>
          </p:nvPr>
        </p:nvSpPr>
        <p:spPr/>
        <p:txBody>
          <a:bodyPr>
            <a:normAutofit fontScale="92500" lnSpcReduction="10000"/>
          </a:bodyPr>
          <a:lstStyle/>
          <a:p>
            <a:r>
              <a:rPr lang="en-GB" dirty="0"/>
              <a:t>Publisher lobbying:</a:t>
            </a:r>
          </a:p>
          <a:p>
            <a:pPr lvl="1"/>
            <a:r>
              <a:rPr lang="en-GB" dirty="0"/>
              <a:t>Funders</a:t>
            </a:r>
          </a:p>
          <a:p>
            <a:pPr lvl="1"/>
            <a:r>
              <a:rPr lang="en-GB" dirty="0"/>
              <a:t>Academics</a:t>
            </a:r>
          </a:p>
          <a:p>
            <a:pPr lvl="1"/>
            <a:r>
              <a:rPr lang="en-GB" dirty="0"/>
              <a:t>Learned Societies</a:t>
            </a:r>
          </a:p>
          <a:p>
            <a:r>
              <a:rPr lang="en-GB" dirty="0"/>
              <a:t>Implementation </a:t>
            </a:r>
            <a:r>
              <a:rPr lang="en-GB" dirty="0" smtClean="0"/>
              <a:t>concerns – some of the concessions add back complexity into the administration of the policy</a:t>
            </a:r>
            <a:endParaRPr lang="en-GB" dirty="0"/>
          </a:p>
          <a:p>
            <a:endParaRPr lang="en-GB" dirty="0"/>
          </a:p>
        </p:txBody>
      </p:sp>
    </p:spTree>
    <p:extLst>
      <p:ext uri="{BB962C8B-B14F-4D97-AF65-F5344CB8AC3E}">
        <p14:creationId xmlns:p14="http://schemas.microsoft.com/office/powerpoint/2010/main" val="3353465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Where we next need to focus our attention?</a:t>
            </a:r>
            <a:endParaRPr lang="en-GB" dirty="0"/>
          </a:p>
        </p:txBody>
      </p:sp>
      <p:sp>
        <p:nvSpPr>
          <p:cNvPr id="4" name="Content Placeholder 3"/>
          <p:cNvSpPr>
            <a:spLocks noGrp="1"/>
          </p:cNvSpPr>
          <p:nvPr>
            <p:ph idx="1"/>
          </p:nvPr>
        </p:nvSpPr>
        <p:spPr/>
        <p:txBody>
          <a:bodyPr>
            <a:normAutofit fontScale="85000" lnSpcReduction="10000"/>
          </a:bodyPr>
          <a:lstStyle/>
          <a:p>
            <a:r>
              <a:rPr lang="en-GB" dirty="0"/>
              <a:t>Academics: engage on the benefits to them, understand the demand for </a:t>
            </a:r>
            <a:r>
              <a:rPr lang="en-GB" dirty="0" smtClean="0"/>
              <a:t>change, understand their concerns and perceptions</a:t>
            </a:r>
            <a:endParaRPr lang="en-GB" dirty="0"/>
          </a:p>
          <a:p>
            <a:r>
              <a:rPr lang="en-GB" dirty="0"/>
              <a:t>Engage with a broader community concerned about © </a:t>
            </a:r>
            <a:r>
              <a:rPr lang="en-GB" dirty="0" smtClean="0"/>
              <a:t>transfer</a:t>
            </a:r>
            <a:endParaRPr lang="en-GB" dirty="0"/>
          </a:p>
          <a:p>
            <a:r>
              <a:rPr lang="en-GB" dirty="0"/>
              <a:t>Learned Societies: work together to understand the support needed for </a:t>
            </a:r>
            <a:r>
              <a:rPr lang="en-GB" dirty="0" smtClean="0"/>
              <a:t>transition</a:t>
            </a:r>
            <a:endParaRPr lang="en-GB" dirty="0"/>
          </a:p>
          <a:p>
            <a:r>
              <a:rPr lang="en-GB" dirty="0"/>
              <a:t>Implementation: work on a pragmatic achievable phased adoption and implementation with a group of universities</a:t>
            </a:r>
          </a:p>
          <a:p>
            <a:r>
              <a:rPr lang="en-GB" dirty="0"/>
              <a:t>Set out what the longer term goals of the initiative are</a:t>
            </a:r>
          </a:p>
          <a:p>
            <a:r>
              <a:rPr lang="en-GB" dirty="0"/>
              <a:t>Analyse data from the first five years of Finch – where has the real transition impact been seen?</a:t>
            </a:r>
          </a:p>
          <a:p>
            <a:r>
              <a:rPr lang="en-GB" dirty="0"/>
              <a:t>Work with funders, particularly UKRI and the open science review to inform how any further funding for a transition might best be </a:t>
            </a:r>
            <a:r>
              <a:rPr lang="en-GB" dirty="0" smtClean="0"/>
              <a:t>allocated and how the UK-SCL might form part of the solution</a:t>
            </a:r>
            <a:endParaRPr lang="en-GB" dirty="0"/>
          </a:p>
        </p:txBody>
      </p:sp>
    </p:spTree>
    <p:extLst>
      <p:ext uri="{BB962C8B-B14F-4D97-AF65-F5344CB8AC3E}">
        <p14:creationId xmlns:p14="http://schemas.microsoft.com/office/powerpoint/2010/main" val="4008305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“policy stack” challenge</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59496" y="1916832"/>
            <a:ext cx="3695700" cy="3695700"/>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2"/>
          </p:nvPr>
        </p:nvSpPr>
        <p:spPr/>
        <p:txBody>
          <a:bodyPr>
            <a:normAutofit fontScale="77500" lnSpcReduction="20000"/>
          </a:bodyPr>
          <a:lstStyle/>
          <a:p>
            <a:pPr>
              <a:buFont typeface="Arial" panose="020B0604020202020204" pitchFamily="34" charset="0"/>
              <a:buChar char="•"/>
            </a:pPr>
            <a:r>
              <a:rPr lang="en-GB" dirty="0"/>
              <a:t>Many funder policies:</a:t>
            </a:r>
          </a:p>
          <a:p>
            <a:pPr lvl="1">
              <a:buFont typeface="Arial" panose="020B0604020202020204" pitchFamily="34" charset="0"/>
              <a:buChar char="•"/>
            </a:pPr>
            <a:r>
              <a:rPr lang="en-GB" dirty="0"/>
              <a:t>Different compliance requirements</a:t>
            </a:r>
          </a:p>
          <a:p>
            <a:pPr lvl="1">
              <a:buFont typeface="Arial" panose="020B0604020202020204" pitchFamily="34" charset="0"/>
              <a:buChar char="•"/>
            </a:pPr>
            <a:r>
              <a:rPr lang="en-GB" dirty="0"/>
              <a:t>Differently funded (or not)</a:t>
            </a:r>
          </a:p>
          <a:p>
            <a:pPr>
              <a:buFont typeface="Arial" panose="020B0604020202020204" pitchFamily="34" charset="0"/>
              <a:buChar char="•"/>
            </a:pPr>
            <a:r>
              <a:rPr lang="en-GB" dirty="0"/>
              <a:t>Many different publisher policies</a:t>
            </a:r>
          </a:p>
          <a:p>
            <a:pPr lvl="1">
              <a:buFont typeface="Arial" panose="020B0604020202020204" pitchFamily="34" charset="0"/>
              <a:buChar char="•"/>
            </a:pPr>
            <a:r>
              <a:rPr lang="en-GB" dirty="0"/>
              <a:t>Some publishers have different policies depending on who funds the researcher</a:t>
            </a:r>
          </a:p>
          <a:p>
            <a:pPr>
              <a:buFont typeface="Arial" panose="020B0604020202020204" pitchFamily="34" charset="0"/>
              <a:buChar char="•"/>
            </a:pPr>
            <a:r>
              <a:rPr lang="en-GB" dirty="0"/>
              <a:t>REF policy in particular, differs substantially from other policies and applies to </a:t>
            </a:r>
            <a:r>
              <a:rPr lang="en-GB" u="sng" dirty="0"/>
              <a:t>all</a:t>
            </a:r>
            <a:r>
              <a:rPr lang="en-GB" dirty="0"/>
              <a:t> UK academics</a:t>
            </a:r>
          </a:p>
          <a:p>
            <a:pPr>
              <a:buFont typeface="Arial" panose="020B0604020202020204" pitchFamily="34" charset="0"/>
              <a:buChar char="•"/>
            </a:pPr>
            <a:r>
              <a:rPr lang="en-GB" dirty="0"/>
              <a:t>Publisher policies are </a:t>
            </a:r>
            <a:r>
              <a:rPr lang="en-GB" dirty="0" smtClean="0"/>
              <a:t>not always </a:t>
            </a:r>
            <a:r>
              <a:rPr lang="en-GB" dirty="0"/>
              <a:t>in line Funding or Research Council policy</a:t>
            </a:r>
          </a:p>
          <a:p>
            <a:pPr>
              <a:buFont typeface="Arial" panose="020B0604020202020204" pitchFamily="34" charset="0"/>
              <a:buChar char="•"/>
            </a:pPr>
            <a:r>
              <a:rPr lang="en-GB" dirty="0"/>
              <a:t>Difficult to know what to do to comply both with Funder and REF policies</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1691027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Ongoing engagement</a:t>
            </a:r>
            <a:endParaRPr lang="en-GB" dirty="0"/>
          </a:p>
        </p:txBody>
      </p:sp>
      <p:sp>
        <p:nvSpPr>
          <p:cNvPr id="3" name="Content Placeholder 2"/>
          <p:cNvSpPr>
            <a:spLocks noGrp="1"/>
          </p:cNvSpPr>
          <p:nvPr>
            <p:ph idx="1"/>
          </p:nvPr>
        </p:nvSpPr>
        <p:spPr/>
        <p:txBody>
          <a:bodyPr/>
          <a:lstStyle/>
          <a:p>
            <a:r>
              <a:rPr lang="en-GB" dirty="0" smtClean="0"/>
              <a:t>Publishers (via the Publishers’ </a:t>
            </a:r>
            <a:r>
              <a:rPr lang="en-GB" dirty="0" err="1" smtClean="0"/>
              <a:t>Assocaition</a:t>
            </a:r>
            <a:r>
              <a:rPr lang="en-GB" dirty="0" smtClean="0"/>
              <a:t>)</a:t>
            </a:r>
          </a:p>
          <a:p>
            <a:r>
              <a:rPr lang="en-GB" dirty="0" smtClean="0"/>
              <a:t>Academics (via institutions and learned societies)</a:t>
            </a:r>
          </a:p>
          <a:p>
            <a:r>
              <a:rPr lang="en-GB" dirty="0" smtClean="0"/>
              <a:t>Policy makers</a:t>
            </a:r>
          </a:p>
          <a:p>
            <a:endParaRPr lang="en-GB" dirty="0"/>
          </a:p>
        </p:txBody>
      </p:sp>
    </p:spTree>
    <p:extLst>
      <p:ext uri="{BB962C8B-B14F-4D97-AF65-F5344CB8AC3E}">
        <p14:creationId xmlns:p14="http://schemas.microsoft.com/office/powerpoint/2010/main" val="1431363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normAutofit lnSpcReduction="10000"/>
          </a:bodyPr>
          <a:lstStyle/>
          <a:p>
            <a:r>
              <a:rPr lang="en-GB" dirty="0" smtClean="0"/>
              <a:t>Soft launch: adopt the policy but make licence choice and deposit optional/opt-in?</a:t>
            </a:r>
          </a:p>
          <a:p>
            <a:pPr lvl="1"/>
            <a:r>
              <a:rPr lang="en-GB" dirty="0" smtClean="0"/>
              <a:t>Allow a choice of a more restrictive licence at deposit? </a:t>
            </a:r>
          </a:p>
          <a:p>
            <a:r>
              <a:rPr lang="en-GB" dirty="0" smtClean="0"/>
              <a:t>Does the SCL approach force a more balanced discussion about an affordable gold model or perpetuate the subscription model?</a:t>
            </a:r>
          </a:p>
          <a:p>
            <a:r>
              <a:rPr lang="en-GB" dirty="0" smtClean="0"/>
              <a:t>How threatening are the threats to publishing choice?</a:t>
            </a:r>
          </a:p>
          <a:p>
            <a:r>
              <a:rPr lang="en-GB" dirty="0" smtClean="0"/>
              <a:t>We describe the SCL as an interim measure but we haven’t articulated the destination. Can we</a:t>
            </a:r>
            <a:r>
              <a:rPr lang="en-GB" dirty="0"/>
              <a:t>? </a:t>
            </a:r>
          </a:p>
          <a:p>
            <a:r>
              <a:rPr lang="en-GB" dirty="0" smtClean="0"/>
              <a:t>Is </a:t>
            </a:r>
            <a:r>
              <a:rPr lang="en-GB" dirty="0"/>
              <a:t>it necessary for © to be transferred to the publisher? Would a licence to publish be sufficient instead?</a:t>
            </a:r>
          </a:p>
          <a:p>
            <a:endParaRPr lang="en-GB" dirty="0"/>
          </a:p>
        </p:txBody>
      </p:sp>
    </p:spTree>
    <p:extLst>
      <p:ext uri="{BB962C8B-B14F-4D97-AF65-F5344CB8AC3E}">
        <p14:creationId xmlns:p14="http://schemas.microsoft.com/office/powerpoint/2010/main" val="2823116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reading &amp; watching</a:t>
            </a:r>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GB" dirty="0"/>
              <a:t>Banks, C., (2016). Focusing upstream: supporting scholarly communication by academics. Insights. 29(1), pp.37–44. </a:t>
            </a:r>
            <a:br>
              <a:rPr lang="en-GB" dirty="0"/>
            </a:br>
            <a:r>
              <a:rPr lang="en-GB" dirty="0"/>
              <a:t>DOI: </a:t>
            </a:r>
            <a:r>
              <a:rPr lang="en-GB" dirty="0">
                <a:hlinkClick r:id="rId2"/>
              </a:rPr>
              <a:t>http://doi.org/10.1629/uksg.292</a:t>
            </a:r>
            <a:endParaRPr lang="en-GB" dirty="0"/>
          </a:p>
          <a:p>
            <a:pPr>
              <a:buFont typeface="Arial" panose="020B0604020202020204" pitchFamily="34" charset="0"/>
              <a:buChar char="•"/>
            </a:pPr>
            <a:r>
              <a:rPr lang="en-GB" dirty="0"/>
              <a:t>Torsten Reimer, UK Scholarly Communications, Licence and Model Policy, </a:t>
            </a:r>
            <a:r>
              <a:rPr lang="en-GB" dirty="0">
                <a:hlinkClick r:id="rId3"/>
              </a:rPr>
              <a:t>https://zenodo.org/record/153928#.WLaz9G-LREY</a:t>
            </a:r>
            <a:endParaRPr lang="en-GB" dirty="0"/>
          </a:p>
          <a:p>
            <a:r>
              <a:rPr lang="en-GB" dirty="0"/>
              <a:t>“Focusing upstream” – recording of talk given at UKSG 11 April 2017: </a:t>
            </a:r>
            <a:r>
              <a:rPr lang="en-GB" dirty="0">
                <a:hlinkClick r:id="rId4"/>
              </a:rPr>
              <a:t>https://tv.theiet.org/?videoid=10043</a:t>
            </a:r>
            <a:endParaRPr lang="en-GB" dirty="0"/>
          </a:p>
          <a:p>
            <a:r>
              <a:rPr lang="en-GB" dirty="0"/>
              <a:t>“Copyright and Licensing session : Rights as the foundation of scholarly communication” – outputs (ppt and recording)  from talk given at the OAI10 – CERN – UNIGE Workshop on Innovations in Scholarly Communication </a:t>
            </a:r>
            <a:r>
              <a:rPr lang="en-GB" dirty="0">
                <a:hlinkClick r:id="rId5"/>
              </a:rPr>
              <a:t>https://indico.cern.ch/event/405949/contributions/2487876/</a:t>
            </a:r>
            <a:r>
              <a:rPr lang="en-GB" dirty="0"/>
              <a:t>  </a:t>
            </a:r>
          </a:p>
          <a:p>
            <a:r>
              <a:rPr lang="en-GB" dirty="0"/>
              <a:t>Responses to concerns raised by the Publishers’ Association: </a:t>
            </a:r>
            <a:r>
              <a:rPr lang="en-GB" dirty="0">
                <a:hlinkClick r:id="rId6"/>
              </a:rPr>
              <a:t>http://bit.ly/2yAmyRm</a:t>
            </a:r>
            <a:r>
              <a:rPr lang="en-GB" dirty="0"/>
              <a:t> and </a:t>
            </a:r>
            <a:r>
              <a:rPr lang="en-GB" dirty="0">
                <a:hlinkClick r:id="rId7"/>
              </a:rPr>
              <a:t>http://bit.ly/2yFUkDW</a:t>
            </a:r>
            <a:r>
              <a:rPr lang="en-GB" dirty="0"/>
              <a:t> </a:t>
            </a:r>
          </a:p>
        </p:txBody>
      </p:sp>
    </p:spTree>
    <p:extLst>
      <p:ext uri="{BB962C8B-B14F-4D97-AF65-F5344CB8AC3E}">
        <p14:creationId xmlns:p14="http://schemas.microsoft.com/office/powerpoint/2010/main" val="2658617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24CD-F489-41CA-B4B1-3DB3E997922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08E9D65-9EA7-4F90-8365-8B002F6137D8}"/>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sz="6600" dirty="0"/>
              <a:t>ukscl.ac.uk</a:t>
            </a:r>
          </a:p>
        </p:txBody>
      </p:sp>
    </p:spTree>
    <p:extLst>
      <p:ext uri="{BB962C8B-B14F-4D97-AF65-F5344CB8AC3E}">
        <p14:creationId xmlns:p14="http://schemas.microsoft.com/office/powerpoint/2010/main" val="4076777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a:t>It’s Complicated</a:t>
            </a:r>
          </a:p>
        </p:txBody>
      </p:sp>
      <p:pic>
        <p:nvPicPr>
          <p:cNvPr id="4" name="Content Placeholder 3"/>
          <p:cNvPicPr>
            <a:picLocks noGrp="1" noChangeAspect="1"/>
          </p:cNvPicPr>
          <p:nvPr>
            <p:ph idx="1"/>
          </p:nvPr>
        </p:nvPicPr>
        <p:blipFill>
          <a:blip r:embed="rId2"/>
          <a:stretch>
            <a:fillRect/>
          </a:stretch>
        </p:blipFill>
        <p:spPr>
          <a:xfrm>
            <a:off x="4943872" y="273051"/>
            <a:ext cx="2395548" cy="5853113"/>
          </a:xfrm>
          <a:prstGeom prst="rect">
            <a:avLst/>
          </a:prstGeom>
        </p:spPr>
      </p:pic>
      <p:sp>
        <p:nvSpPr>
          <p:cNvPr id="6" name="Text Placeholder 5"/>
          <p:cNvSpPr>
            <a:spLocks noGrp="1"/>
          </p:cNvSpPr>
          <p:nvPr>
            <p:ph type="body" sz="half" idx="2"/>
          </p:nvPr>
        </p:nvSpPr>
        <p:spPr/>
        <p:txBody>
          <a:bodyPr>
            <a:normAutofit/>
          </a:bodyPr>
          <a:lstStyle/>
          <a:p>
            <a:pPr marL="285750" indent="-285750">
              <a:buFont typeface="Arial" panose="020B0604020202020204" pitchFamily="34" charset="0"/>
              <a:buChar char="•"/>
            </a:pPr>
            <a:r>
              <a:rPr lang="en-GB" sz="2000" dirty="0"/>
              <a:t>You’ve had your idea</a:t>
            </a:r>
          </a:p>
          <a:p>
            <a:pPr marL="285750" indent="-285750">
              <a:buFont typeface="Arial" panose="020B0604020202020204" pitchFamily="34" charset="0"/>
              <a:buChar char="•"/>
            </a:pPr>
            <a:r>
              <a:rPr lang="en-GB" sz="2000" dirty="0"/>
              <a:t>You’ve applied for your research grant</a:t>
            </a:r>
          </a:p>
          <a:p>
            <a:pPr marL="285750" indent="-285750">
              <a:buFont typeface="Arial" panose="020B0604020202020204" pitchFamily="34" charset="0"/>
              <a:buChar char="•"/>
            </a:pPr>
            <a:r>
              <a:rPr lang="en-GB" sz="2000" dirty="0"/>
              <a:t>You’ve hired the staff, done the research, crunched the data and written your findings up</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 then this – all in aid of working out whether your work is compliant with your funder(s) </a:t>
            </a:r>
            <a:r>
              <a:rPr lang="en-GB" sz="2000" dirty="0" smtClean="0"/>
              <a:t> and eligible </a:t>
            </a:r>
            <a:r>
              <a:rPr lang="en-GB" sz="2000" dirty="0"/>
              <a:t>for the </a:t>
            </a:r>
            <a:r>
              <a:rPr lang="en-GB" sz="2000" dirty="0" smtClean="0"/>
              <a:t>REF</a:t>
            </a:r>
            <a:endParaRPr lang="en-GB" sz="2000" dirty="0"/>
          </a:p>
        </p:txBody>
      </p:sp>
      <p:sp>
        <p:nvSpPr>
          <p:cNvPr id="7" name="Text Placeholder 18"/>
          <p:cNvSpPr txBox="1">
            <a:spLocks/>
          </p:cNvSpPr>
          <p:nvPr/>
        </p:nvSpPr>
        <p:spPr>
          <a:xfrm>
            <a:off x="7464152" y="5589240"/>
            <a:ext cx="3601176" cy="254858"/>
          </a:xfrm>
          <a:prstGeom prst="rect">
            <a:avLst/>
          </a:prstGeom>
        </p:spPr>
        <p:txBody>
          <a:bodyPr vert="horz" lIns="0" tIns="0" rIns="0" bIns="0" rtlCol="0">
            <a:noAutofit/>
          </a:bodyPr>
          <a:lstStyle>
            <a:lvl1pPr marL="0" indent="0" algn="l" defTabSz="457200" rtl="0" eaLnBrk="1" latinLnBrk="0" hangingPunct="1">
              <a:spcBef>
                <a:spcPct val="20000"/>
              </a:spcBef>
              <a:buClr>
                <a:srgbClr val="0085CA"/>
              </a:buClr>
              <a:buFont typeface="Arial"/>
              <a:buNone/>
              <a:defRPr sz="1200" kern="1200" baseline="0">
                <a:solidFill>
                  <a:srgbClr val="9D9D9D"/>
                </a:solidFill>
                <a:latin typeface="Arial"/>
                <a:ea typeface="+mn-ea"/>
                <a:cs typeface="Arial"/>
              </a:defRPr>
            </a:lvl1pPr>
            <a:lvl2pPr marL="457200" indent="0" algn="ctr" defTabSz="457200" rtl="0" eaLnBrk="1" latinLnBrk="0" hangingPunct="1">
              <a:spcBef>
                <a:spcPct val="20000"/>
              </a:spcBef>
              <a:buClr>
                <a:srgbClr val="0085CA"/>
              </a:buClr>
              <a:buFont typeface="Arial"/>
              <a:buNone/>
              <a:defRPr sz="1800" kern="1200">
                <a:solidFill>
                  <a:schemeClr val="tx1"/>
                </a:solidFill>
                <a:latin typeface="Arial"/>
                <a:ea typeface="+mn-ea"/>
                <a:cs typeface="Arial"/>
              </a:defRPr>
            </a:lvl2pPr>
            <a:lvl3pPr marL="914400" indent="0" algn="ctr" defTabSz="457200" rtl="0" eaLnBrk="1" latinLnBrk="0" hangingPunct="1">
              <a:spcBef>
                <a:spcPct val="20000"/>
              </a:spcBef>
              <a:buClr>
                <a:srgbClr val="0085CA"/>
              </a:buClr>
              <a:buFont typeface="Arial"/>
              <a:buNone/>
              <a:defRPr sz="1200" kern="1200">
                <a:solidFill>
                  <a:schemeClr val="tx1"/>
                </a:solidFill>
                <a:latin typeface="Arial"/>
                <a:ea typeface="+mn-ea"/>
                <a:cs typeface="Arial"/>
              </a:defRPr>
            </a:lvl3pPr>
            <a:lvl4pPr marL="1371600" indent="0" algn="ctr" defTabSz="457200" rtl="0" eaLnBrk="1" latinLnBrk="0" hangingPunct="1">
              <a:spcBef>
                <a:spcPct val="20000"/>
              </a:spcBef>
              <a:buClr>
                <a:srgbClr val="0085CA"/>
              </a:buClr>
              <a:buFont typeface="Arial"/>
              <a:buNone/>
              <a:defRPr sz="1200" kern="1200">
                <a:solidFill>
                  <a:schemeClr val="tx1"/>
                </a:solidFill>
                <a:latin typeface="Arial"/>
                <a:ea typeface="+mn-ea"/>
                <a:cs typeface="Arial"/>
              </a:defRPr>
            </a:lvl4pPr>
            <a:lvl5pPr marL="1828800" indent="0" algn="ctr" defTabSz="457200" rtl="0" eaLnBrk="1" latinLnBrk="0" hangingPunct="1">
              <a:spcBef>
                <a:spcPct val="20000"/>
              </a:spcBef>
              <a:buClr>
                <a:srgbClr val="0085CA"/>
              </a:buClr>
              <a:buFont typeface="Arial"/>
              <a:buNone/>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85CA"/>
              </a:buClr>
              <a:buSzTx/>
              <a:buFont typeface="Arial"/>
              <a:buNone/>
              <a:tabLst/>
              <a:defRPr/>
            </a:pPr>
            <a:r>
              <a:rPr kumimoji="0" lang="en-GB" sz="1050" b="0" i="0" u="none" strike="noStrike" kern="1200" cap="none" spc="0" normalizeH="0" baseline="0" noProof="0" dirty="0">
                <a:ln>
                  <a:noFill/>
                </a:ln>
                <a:solidFill>
                  <a:schemeClr val="bg1"/>
                </a:solidFill>
                <a:effectLst/>
                <a:uLnTx/>
                <a:uFillTx/>
                <a:latin typeface="Arial"/>
                <a:ea typeface="+mn-ea"/>
                <a:cs typeface="Arial"/>
              </a:rPr>
              <a:t>Arthur Smith, </a:t>
            </a:r>
            <a:r>
              <a:rPr kumimoji="0" lang="en-GB" sz="1050" b="0" i="1" u="none" strike="noStrike" kern="1200" cap="none" spc="0" normalizeH="0" baseline="0" noProof="0" dirty="0">
                <a:ln>
                  <a:noFill/>
                </a:ln>
                <a:solidFill>
                  <a:schemeClr val="bg1"/>
                </a:solidFill>
                <a:effectLst/>
                <a:uLnTx/>
                <a:uFillTx/>
                <a:latin typeface="Arial"/>
                <a:ea typeface="+mn-ea"/>
                <a:cs typeface="Arial"/>
              </a:rPr>
              <a:t>Open Access policy, procedure &amp; process at Cambridge</a:t>
            </a:r>
          </a:p>
          <a:p>
            <a:pPr marL="0" marR="0" lvl="0" indent="0" algn="l" defTabSz="457200" rtl="0" eaLnBrk="1" fontAlgn="auto" latinLnBrk="0" hangingPunct="1">
              <a:lnSpc>
                <a:spcPct val="100000"/>
              </a:lnSpc>
              <a:spcBef>
                <a:spcPct val="20000"/>
              </a:spcBef>
              <a:spcAft>
                <a:spcPts val="0"/>
              </a:spcAft>
              <a:buClr>
                <a:srgbClr val="0085CA"/>
              </a:buClr>
              <a:buSzTx/>
              <a:buFont typeface="Arial"/>
              <a:buNone/>
              <a:tabLst/>
              <a:defRPr/>
            </a:pPr>
            <a:r>
              <a:rPr kumimoji="0" lang="en-GB" sz="1050" b="0" i="0" u="none" strike="noStrike" kern="1200" cap="none" spc="0" normalizeH="0" baseline="0" noProof="0" dirty="0">
                <a:ln>
                  <a:noFill/>
                </a:ln>
                <a:solidFill>
                  <a:schemeClr val="bg1"/>
                </a:solidFill>
                <a:effectLst/>
                <a:uLnTx/>
                <a:uFillTx/>
                <a:latin typeface="Arial"/>
                <a:ea typeface="+mn-ea"/>
                <a:cs typeface="Arial"/>
                <a:hlinkClick r:id="rId3"/>
              </a:rPr>
              <a:t>https://unlockingresearch-blog.lib.cam.ac.uk/?p=1613</a:t>
            </a:r>
            <a:r>
              <a:rPr kumimoji="0" lang="en-GB" sz="1050" b="0" i="0" u="none" strike="noStrike" kern="1200" cap="none" spc="0" normalizeH="0" baseline="0" noProof="0" dirty="0">
                <a:ln>
                  <a:noFill/>
                </a:ln>
                <a:solidFill>
                  <a:schemeClr val="bg1"/>
                </a:solidFill>
                <a:effectLst/>
                <a:uLnTx/>
                <a:uFillTx/>
                <a:latin typeface="Arial"/>
                <a:ea typeface="+mn-ea"/>
                <a:cs typeface="Arial"/>
              </a:rPr>
              <a:t> </a:t>
            </a:r>
          </a:p>
        </p:txBody>
      </p:sp>
    </p:spTree>
    <p:extLst>
      <p:ext uri="{BB962C8B-B14F-4D97-AF65-F5344CB8AC3E}">
        <p14:creationId xmlns:p14="http://schemas.microsoft.com/office/powerpoint/2010/main" val="166545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particular UK Challenge</a:t>
            </a:r>
            <a:br>
              <a:rPr lang="en-GB" dirty="0" smtClean="0"/>
            </a:br>
            <a:endParaRPr lang="en-GB" dirty="0"/>
          </a:p>
        </p:txBody>
      </p:sp>
      <p:sp>
        <p:nvSpPr>
          <p:cNvPr id="3" name="Content Placeholder 2"/>
          <p:cNvSpPr>
            <a:spLocks noGrp="1"/>
          </p:cNvSpPr>
          <p:nvPr>
            <p:ph idx="1"/>
          </p:nvPr>
        </p:nvSpPr>
        <p:spPr/>
        <p:txBody>
          <a:bodyPr>
            <a:normAutofit/>
          </a:bodyPr>
          <a:lstStyle/>
          <a:p>
            <a:pPr marL="0" indent="0" algn="ctr">
              <a:buNone/>
            </a:pPr>
            <a:r>
              <a:rPr lang="en-GB" sz="3200" i="1" dirty="0"/>
              <a:t>Multiple funder and publisher OA policies create a complex “policy stack” – knowing what is best/right can be difficult to figure out.  Funders are introducing progressive “open” policies whereas some significant publishers are setting embargo requirements that are either at or below the minimum required by funders with the consequence that opting - and paying - for gold/hybrid open access may be the only means of compliance. This appears to be a particular issue in the UK</a:t>
            </a:r>
          </a:p>
        </p:txBody>
      </p:sp>
    </p:spTree>
    <p:extLst>
      <p:ext uri="{BB962C8B-B14F-4D97-AF65-F5344CB8AC3E}">
        <p14:creationId xmlns:p14="http://schemas.microsoft.com/office/powerpoint/2010/main" val="1819594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particular UK Opportunity</a:t>
            </a:r>
            <a:endParaRPr lang="en-GB" dirty="0"/>
          </a:p>
        </p:txBody>
      </p:sp>
      <p:sp>
        <p:nvSpPr>
          <p:cNvPr id="3" name="Content Placeholder 2"/>
          <p:cNvSpPr>
            <a:spLocks noGrp="1"/>
          </p:cNvSpPr>
          <p:nvPr>
            <p:ph idx="1"/>
          </p:nvPr>
        </p:nvSpPr>
        <p:spPr/>
        <p:txBody>
          <a:bodyPr/>
          <a:lstStyle/>
          <a:p>
            <a:r>
              <a:rPr lang="en-GB" dirty="0" smtClean="0"/>
              <a:t>Funder policies are progressive</a:t>
            </a:r>
          </a:p>
          <a:p>
            <a:pPr lvl="1"/>
            <a:r>
              <a:rPr lang="en-GB" dirty="0" smtClean="0"/>
              <a:t>They set minimum criteria and some (REF) will reward those that go beyond those criteria</a:t>
            </a:r>
          </a:p>
          <a:p>
            <a:r>
              <a:rPr lang="en-GB" dirty="0" smtClean="0"/>
              <a:t>Academics are covered by multiple funders</a:t>
            </a:r>
          </a:p>
          <a:p>
            <a:pPr lvl="1"/>
            <a:r>
              <a:rPr lang="en-GB" dirty="0" smtClean="0"/>
              <a:t>Drives progression -  even if going for the minimum compliance, will often end up exceeding the criteria for, e.g., the REF</a:t>
            </a:r>
          </a:p>
          <a:p>
            <a:r>
              <a:rPr lang="en-GB" dirty="0" smtClean="0"/>
              <a:t>This combination has made it possible for institutions to consider an even more progressive institutional policy – largely to address complexity but, inter alia, also to support more liberal OA</a:t>
            </a:r>
            <a:endParaRPr lang="en-GB" dirty="0"/>
          </a:p>
        </p:txBody>
      </p:sp>
    </p:spTree>
    <p:extLst>
      <p:ext uri="{BB962C8B-B14F-4D97-AF65-F5344CB8AC3E}">
        <p14:creationId xmlns:p14="http://schemas.microsoft.com/office/powerpoint/2010/main" val="1128749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Progressive policy: RCUK</a:t>
            </a:r>
            <a:endParaRPr lang="en-GB" dirty="0"/>
          </a:p>
        </p:txBody>
      </p:sp>
      <p:pic>
        <p:nvPicPr>
          <p:cNvPr id="4" name="Content Placeholder 3"/>
          <p:cNvPicPr>
            <a:picLocks noGrp="1" noChangeAspect="1"/>
          </p:cNvPicPr>
          <p:nvPr>
            <p:ph idx="1"/>
          </p:nvPr>
        </p:nvPicPr>
        <p:blipFill>
          <a:blip r:embed="rId2"/>
          <a:stretch>
            <a:fillRect/>
          </a:stretch>
        </p:blipFill>
        <p:spPr>
          <a:xfrm>
            <a:off x="609600" y="1628800"/>
            <a:ext cx="10972800" cy="237019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609124" y="4392365"/>
            <a:ext cx="10973751" cy="1700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8419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rotWithShape="1">
          <a:blip r:embed="rId2"/>
          <a:srcRect b="36023"/>
          <a:stretch/>
        </p:blipFill>
        <p:spPr>
          <a:xfrm>
            <a:off x="577850" y="1628800"/>
            <a:ext cx="10935615" cy="3672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952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695400" y="1613358"/>
            <a:ext cx="10928944" cy="49119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7599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Why institutional OA policy revisions are needed</a:t>
            </a:r>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GB" dirty="0"/>
              <a:t>Need to ensure that institutional policies are in alignment with funder (RCUK, REF, etc.) policies</a:t>
            </a:r>
          </a:p>
          <a:p>
            <a:pPr>
              <a:buFont typeface="Arial" panose="020B0604020202020204" pitchFamily="34" charset="0"/>
              <a:buChar char="•"/>
            </a:pPr>
            <a:r>
              <a:rPr lang="en-GB" dirty="0"/>
              <a:t>Publisher policies vary considerably – many do not enable easy compliance with both funder(s) and REF policies</a:t>
            </a:r>
          </a:p>
          <a:p>
            <a:pPr>
              <a:buFont typeface="Arial" panose="020B0604020202020204" pitchFamily="34" charset="0"/>
              <a:buChar char="•"/>
            </a:pPr>
            <a:r>
              <a:rPr lang="en-GB" dirty="0"/>
              <a:t>Want to preserve academic choice as to where to publish, including academic freedom to sign whatever licence/© transfer agreement is necessary (whilst separately continuing to encourage scrutiny of those licenses)</a:t>
            </a:r>
          </a:p>
          <a:p>
            <a:pPr>
              <a:buFont typeface="Arial" panose="020B0604020202020204" pitchFamily="34" charset="0"/>
              <a:buChar char="•"/>
            </a:pPr>
            <a:r>
              <a:rPr lang="en-GB" dirty="0"/>
              <a:t>Desire to maximise impact of publication</a:t>
            </a:r>
          </a:p>
          <a:p>
            <a:pPr>
              <a:buFont typeface="Arial" panose="020B0604020202020204" pitchFamily="34" charset="0"/>
              <a:buChar char="•"/>
            </a:pPr>
            <a:r>
              <a:rPr lang="en-GB" dirty="0"/>
              <a:t>Desire to retain some re-use rights for use in teaching etc., including rights in diagrams and graphs produced for the publication.</a:t>
            </a:r>
          </a:p>
        </p:txBody>
      </p:sp>
    </p:spTree>
    <p:extLst>
      <p:ext uri="{BB962C8B-B14F-4D97-AF65-F5344CB8AC3E}">
        <p14:creationId xmlns:p14="http://schemas.microsoft.com/office/powerpoint/2010/main" val="1307386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TotalTime>
  <Words>1145</Words>
  <Application>Microsoft Office PowerPoint</Application>
  <PresentationFormat>Widescreen</PresentationFormat>
  <Paragraphs>112</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UK-SCL: introduction and update M25 Directors’ Briefing  April 2018</vt:lpstr>
      <vt:lpstr>The “policy stack” challenge</vt:lpstr>
      <vt:lpstr>It’s Complicated</vt:lpstr>
      <vt:lpstr>A particular UK Challenge </vt:lpstr>
      <vt:lpstr>A particular UK Opportunity</vt:lpstr>
      <vt:lpstr>Progressive policy: RCUK</vt:lpstr>
      <vt:lpstr>PowerPoint Presentation</vt:lpstr>
      <vt:lpstr>PowerPoint Presentation</vt:lpstr>
      <vt:lpstr>Why institutional OA policy revisions are needed</vt:lpstr>
      <vt:lpstr>Options explored with academics</vt:lpstr>
      <vt:lpstr>Harvard policy chosen by academics</vt:lpstr>
      <vt:lpstr>Key components of the model policy</vt:lpstr>
      <vt:lpstr>Three parts to the SCL</vt:lpstr>
      <vt:lpstr>Authors can…</vt:lpstr>
      <vt:lpstr>Funder policy clarifications</vt:lpstr>
      <vt:lpstr>Upcoming review</vt:lpstr>
      <vt:lpstr>The lightning rod effect</vt:lpstr>
      <vt:lpstr>Where are we now with the UK-SCL?</vt:lpstr>
      <vt:lpstr>Where we next need to focus our attention?</vt:lpstr>
      <vt:lpstr>Ongoing engagement</vt:lpstr>
      <vt:lpstr>Questions</vt:lpstr>
      <vt:lpstr>Further reading &amp; watching</vt:lpstr>
      <vt:lpstr>PowerPoint Presentation</vt:lpstr>
    </vt:vector>
  </TitlesOfParts>
  <Company>Imperial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Banks, Chris</dc:creator>
  <cp:lastModifiedBy>Banks, Chris</cp:lastModifiedBy>
  <cp:revision>79</cp:revision>
  <dcterms:created xsi:type="dcterms:W3CDTF">2017-05-26T12:08:23Z</dcterms:created>
  <dcterms:modified xsi:type="dcterms:W3CDTF">2018-04-16T08:23:48Z</dcterms:modified>
</cp:coreProperties>
</file>