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7" r:id="rId2"/>
    <p:sldId id="259" r:id="rId3"/>
    <p:sldId id="272" r:id="rId4"/>
    <p:sldId id="281" r:id="rId5"/>
    <p:sldId id="278" r:id="rId6"/>
    <p:sldId id="276" r:id="rId7"/>
    <p:sldId id="279" r:id="rId8"/>
    <p:sldId id="277" r:id="rId9"/>
    <p:sldId id="286" r:id="rId10"/>
    <p:sldId id="274" r:id="rId11"/>
    <p:sldId id="282" r:id="rId12"/>
    <p:sldId id="283" r:id="rId13"/>
    <p:sldId id="284" r:id="rId14"/>
    <p:sldId id="285" r:id="rId15"/>
  </p:sldIdLst>
  <p:sldSz cx="9144000" cy="5143500" type="screen16x9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52E"/>
    <a:srgbClr val="D31245"/>
    <a:srgbClr val="1C1D1D"/>
    <a:srgbClr val="400B1F"/>
    <a:srgbClr val="6F263D"/>
    <a:srgbClr val="AD062F"/>
    <a:srgbClr val="DA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326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snet.local\DFS\HomeDirs\stuartt\KPIs\Open%20Access%20(hybrid)%20articles%20by%20journal%20ANNUAL%20TOTAL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/>
              <a:t>Open access growth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Sheet1!$E$6:$P$6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Sheet1!$E$21:$P$21</c:f>
              <c:numCache>
                <c:formatCode>0.0%</c:formatCode>
                <c:ptCount val="12"/>
                <c:pt idx="0">
                  <c:v>4.6189376443418013E-3</c:v>
                </c:pt>
                <c:pt idx="1">
                  <c:v>3.4082106893880713E-2</c:v>
                </c:pt>
                <c:pt idx="2">
                  <c:v>0.10416666666666667</c:v>
                </c:pt>
                <c:pt idx="3">
                  <c:v>8.2281952825013716E-2</c:v>
                </c:pt>
                <c:pt idx="4">
                  <c:v>8.58250276854928E-2</c:v>
                </c:pt>
                <c:pt idx="5">
                  <c:v>8.3508403361344533E-2</c:v>
                </c:pt>
                <c:pt idx="6">
                  <c:v>0.11540149188240456</c:v>
                </c:pt>
                <c:pt idx="7">
                  <c:v>0.17006487488415201</c:v>
                </c:pt>
                <c:pt idx="8">
                  <c:v>0.21945239068246833</c:v>
                </c:pt>
                <c:pt idx="9">
                  <c:v>0.31448895544739797</c:v>
                </c:pt>
                <c:pt idx="10">
                  <c:v>0.38780574264445233</c:v>
                </c:pt>
                <c:pt idx="11">
                  <c:v>0.43635125936010893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09312"/>
        <c:axId val="144546560"/>
      </c:lineChart>
      <c:catAx>
        <c:axId val="15450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46560"/>
        <c:crosses val="autoZero"/>
        <c:auto val="1"/>
        <c:lblAlgn val="ctr"/>
        <c:lblOffset val="100"/>
        <c:noMultiLvlLbl val="0"/>
      </c:catAx>
      <c:valAx>
        <c:axId val="14454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900"/>
                </a:pPr>
                <a:r>
                  <a:rPr lang="en-GB" sz="900" b="0"/>
                  <a:t>Proportion of open access articles</a:t>
                </a: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093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SP_title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61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4" y="780758"/>
            <a:ext cx="4201110" cy="302924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6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P_end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61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887" y="760491"/>
            <a:ext cx="3757377" cy="97903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200" b="1">
                <a:solidFill>
                  <a:srgbClr val="D3124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P_generic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618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990870"/>
          </a:xfrm>
        </p:spPr>
        <p:txBody>
          <a:bodyPr anchor="t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3292" y="745306"/>
            <a:ext cx="6541648" cy="359175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46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P_generic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618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990870"/>
          </a:xfrm>
        </p:spPr>
        <p:txBody>
          <a:bodyPr anchor="t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3292" y="745306"/>
            <a:ext cx="6541648" cy="359175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59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SP_generic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618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990870"/>
          </a:xfrm>
        </p:spPr>
        <p:txBody>
          <a:bodyPr anchor="t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3292" y="745306"/>
            <a:ext cx="6541648" cy="359175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02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468D9F6-1CB4-4F53-A59D-648F7C736EFC}" type="datetimeFigureOut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4C1A4C-2EA5-4136-9DF2-C88C5F9A71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tuart.taylor@royalsociety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55563" y="938213"/>
            <a:ext cx="4144962" cy="30289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Royal Society </a:t>
            </a:r>
            <a:br>
              <a:rPr lang="en-US" altLang="en-US" sz="2400" smtClean="0"/>
            </a:br>
            <a:r>
              <a:rPr lang="en-US" altLang="en-US" sz="2400" smtClean="0"/>
              <a:t>and UK-SCL</a:t>
            </a:r>
            <a:r>
              <a:rPr lang="en-US" altLang="en-US" sz="2400" b="0" dirty="0" smtClean="0"/>
              <a:t/>
            </a:r>
            <a:br>
              <a:rPr lang="en-US" altLang="en-US" sz="2400" b="0" dirty="0" smtClean="0"/>
            </a:br>
            <a:r>
              <a:rPr lang="en-US" altLang="en-US" sz="2400" b="0" smtClean="0"/>
              <a:t/>
            </a:r>
            <a:br>
              <a:rPr lang="en-US" altLang="en-US" sz="2400" b="0" smtClean="0"/>
            </a:br>
            <a:r>
              <a:rPr lang="en-US" altLang="en-US" sz="1800" b="0" smtClean="0"/>
              <a:t>Dr Stuart Taylor</a:t>
            </a:r>
            <a:br>
              <a:rPr lang="en-US" altLang="en-US" sz="1800" b="0" smtClean="0"/>
            </a:br>
            <a:r>
              <a:rPr lang="en-US" altLang="en-US" sz="1800" b="0" smtClean="0"/>
              <a:t>Publishing Director</a:t>
            </a:r>
            <a:endParaRPr lang="en-US" alt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Our progress to open access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88081"/>
            <a:ext cx="6542088" cy="359251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Today 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: two OA journals, eight hybrids, 3000 articles / year, £7.5m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US" dirty="0" smtClean="0">
              <a:ea typeface="ＭＳ Ｐゴシック" charset="0"/>
              <a:cs typeface="Arial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52709"/>
              </p:ext>
            </p:extLst>
          </p:nvPr>
        </p:nvGraphicFramePr>
        <p:xfrm>
          <a:off x="2612572" y="1249167"/>
          <a:ext cx="5100734" cy="332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8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UK-SCL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57438" y="800522"/>
            <a:ext cx="6542088" cy="35925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Gold open access does not represent a complete solution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authors from low income countries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unfunded/independent authors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disciplinary differences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uncertainty about funder support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The open access ‘policy stack’ in the UK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publishers all have different policies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funders all have different policies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institutions all have different policies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research assessment (REF)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Amidst general confusion among academics, there is a need for a single solution</a:t>
            </a:r>
            <a:endParaRPr lang="en-GB" sz="1400" smtClean="0">
              <a:ea typeface="ＭＳ Ｐゴシック" charset="0"/>
              <a:cs typeface="Aria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sz="1400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2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The ‘publisher view’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57438" y="800522"/>
            <a:ext cx="6542088" cy="359251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There is no single ‘publisher view’ of the UK-SCL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Many have reacted negatively</a:t>
            </a:r>
            <a:endParaRPr lang="en-GB" sz="140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628650" lvl="1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conflict with their licence to publish</a:t>
            </a:r>
          </a:p>
          <a:p>
            <a:pPr marL="628650" lvl="1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concern about the effects of the availability of zero embargo AAMs</a:t>
            </a:r>
          </a:p>
          <a:p>
            <a:pPr marL="628650" lvl="1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lack of consultation</a:t>
            </a:r>
          </a:p>
          <a:p>
            <a:pPr marL="628650" lvl="1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requesting blanket waivers</a:t>
            </a:r>
          </a:p>
          <a:p>
            <a:pPr marL="628650" lvl="1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contacting institutions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Others are relaxed about it</a:t>
            </a:r>
          </a:p>
          <a:p>
            <a:pPr marL="628650" lvl="1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many publishers already allow deposit of AAMs without embargo (incl. AAAS, AIP, APS, Sage, BMJ)</a:t>
            </a:r>
          </a:p>
          <a:p>
            <a:pPr marL="628650" lvl="1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see UK-SCL as a means of simplifiying funder and REF compliance</a:t>
            </a:r>
          </a:p>
          <a:p>
            <a:pPr marL="628650" lvl="1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don’t see it as their place to get involved</a:t>
            </a:r>
            <a:b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</a:br>
            <a: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/>
            </a:r>
            <a:br>
              <a:rPr lang="en-GB" sz="10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</a:br>
            <a:endParaRPr lang="en-GB" sz="100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So who’s right?</a:t>
            </a:r>
            <a:endParaRPr lang="en-GB" sz="1400" smtClean="0">
              <a:ea typeface="ＭＳ Ｐゴシック" charset="0"/>
              <a:cs typeface="Aria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sz="1400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6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Zero embargo AAMs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57438" y="800522"/>
            <a:ext cx="6542088" cy="35925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No convincing evidence of damage to subscriptions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We allow deposit of AAMs in any repository without embargo  (our renewal rate was over 99% in 2017)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UK-SCL only applies to the UK (</a:t>
            </a:r>
            <a:r>
              <a:rPr lang="en-GB" sz="1200" dirty="0" err="1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c.</a:t>
            </a: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 6% of global published articles*)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UK-SCL </a:t>
            </a: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will be </a:t>
            </a: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optional </a:t>
            </a: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(</a:t>
            </a: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so &lt; 6% of global published articles)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UK-SCL does not apply to the </a:t>
            </a:r>
            <a:r>
              <a:rPr lang="en-GB" sz="1200" dirty="0" err="1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VoR</a:t>
            </a:r>
            <a:endParaRPr lang="en-GB" sz="12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Why do publishers go to the trouble of adding value (from AAM </a:t>
            </a: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  <a:sym typeface="Wingdings" panose="05000000000000000000" pitchFamily="2" charset="2"/>
              </a:rPr>
              <a:t> </a:t>
            </a:r>
            <a:r>
              <a:rPr lang="en-GB" sz="1200" dirty="0" err="1" smtClean="0">
                <a:solidFill>
                  <a:srgbClr val="1C1D1D"/>
                </a:solidFill>
                <a:ea typeface="ＭＳ Ｐゴシック" charset="0"/>
                <a:cs typeface="Verdana" charset="0"/>
                <a:sym typeface="Wingdings" panose="05000000000000000000" pitchFamily="2" charset="2"/>
              </a:rPr>
              <a:t>VoR</a:t>
            </a: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  <a:sym typeface="Wingdings" panose="05000000000000000000" pitchFamily="2" charset="2"/>
              </a:rPr>
              <a:t>) if it is not needed</a:t>
            </a:r>
            <a:r>
              <a:rPr lang="en-GB" sz="1200" dirty="0" smtClean="0">
                <a:solidFill>
                  <a:srgbClr val="1C1D1D"/>
                </a:solidFill>
                <a:ea typeface="ＭＳ Ｐゴシック" charset="0"/>
                <a:cs typeface="Verdana" charset="0"/>
                <a:sym typeface="Wingdings" panose="05000000000000000000" pitchFamily="2" charset="2"/>
              </a:rPr>
              <a:t>?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200" dirty="0">
              <a:solidFill>
                <a:srgbClr val="1C1D1D"/>
              </a:solidFill>
              <a:ea typeface="ＭＳ Ｐゴシック" charset="0"/>
              <a:cs typeface="Verdana" charset="0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  <a:sym typeface="Wingdings" panose="05000000000000000000" pitchFamily="2" charset="2"/>
              </a:rPr>
              <a:t>…b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  <a:sym typeface="Wingdings" panose="05000000000000000000" pitchFamily="2" charset="2"/>
              </a:rPr>
              <a:t>ut what do you think?</a:t>
            </a:r>
            <a:endParaRPr lang="en-GB" sz="1400" dirty="0" smtClean="0">
              <a:ea typeface="ＭＳ Ｐゴシック" charset="0"/>
              <a:cs typeface="Arial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sz="1400" dirty="0" smtClean="0">
              <a:ea typeface="ＭＳ Ｐゴシック" charset="0"/>
              <a:cs typeface="Arial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050" dirty="0" smtClean="0">
                <a:ea typeface="ＭＳ Ｐゴシック" charset="0"/>
                <a:cs typeface="Arial"/>
              </a:rPr>
              <a:t>* Scopus</a:t>
            </a:r>
            <a:endParaRPr lang="en-US" sz="1050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1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Thank you!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57438" y="800522"/>
            <a:ext cx="6542088" cy="359251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Questions?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  <a:hlinkClick r:id="rId2"/>
              </a:rPr>
              <a:t>stuart.taylor@royalsociety.org</a:t>
            </a: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The Royal Society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827088"/>
            <a:ext cx="6542088" cy="359251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The national academy of sciences for the UK and Commonwealth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US" dirty="0" smtClean="0">
              <a:ea typeface="ＭＳ Ｐゴシック" charset="0"/>
              <a:cs typeface="Arial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ea typeface="ＭＳ Ｐゴシック" charset="0"/>
                <a:cs typeface="Arial"/>
              </a:rPr>
              <a:t>Founded in 1660; Royal charter </a:t>
            </a:r>
            <a:r>
              <a:rPr lang="en-US" sz="1300" smtClean="0">
                <a:ea typeface="ＭＳ Ｐゴシック" charset="0"/>
                <a:cs typeface="Arial"/>
              </a:rPr>
              <a:t>in 1662</a:t>
            </a:r>
            <a:endParaRPr lang="en-US" sz="1300" dirty="0" smtClean="0">
              <a:ea typeface="ＭＳ Ｐゴシック" charset="0"/>
              <a:cs typeface="Arial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ea typeface="ＭＳ Ｐゴシック" charset="0"/>
                <a:cs typeface="Arial"/>
              </a:rPr>
              <a:t>Fellowship of 1600 of the world’s most eminent scientists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ea typeface="ＭＳ Ｐゴシック" charset="0"/>
                <a:cs typeface="Arial"/>
              </a:rPr>
              <a:t>The Society’s fundamental </a:t>
            </a:r>
            <a:r>
              <a:rPr lang="en-GB" sz="1300" dirty="0" smtClean="0">
                <a:ea typeface="ＭＳ Ｐゴシック" charset="0"/>
                <a:cs typeface="Arial"/>
              </a:rPr>
              <a:t>purpose is </a:t>
            </a:r>
            <a:r>
              <a:rPr lang="en-GB" sz="1300" dirty="0">
                <a:ea typeface="ＭＳ Ｐゴシック" charset="0"/>
                <a:cs typeface="Arial"/>
              </a:rPr>
              <a:t>to recognise, promote, and support excellence in science and to encourage the development and use of science for the benefit of humanity</a:t>
            </a:r>
            <a:r>
              <a:rPr lang="en-GB" sz="1300" dirty="0" smtClean="0">
                <a:ea typeface="ＭＳ Ｐゴシック" charset="0"/>
                <a:cs typeface="Arial"/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400" dirty="0" smtClean="0">
              <a:ea typeface="ＭＳ Ｐゴシック" charset="0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dirty="0" smtClean="0">
              <a:ea typeface="ＭＳ Ｐゴシック" charset="0"/>
              <a:cs typeface="Arial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89" y="2491195"/>
            <a:ext cx="4404049" cy="212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What do learned societies do?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827088"/>
            <a:ext cx="6542088" cy="3592512"/>
          </a:xfrm>
        </p:spPr>
        <p:txBody>
          <a:bodyPr rtlCol="0">
            <a:normAutofit fontScale="92500" lnSpcReduction="10000"/>
          </a:bodyPr>
          <a:lstStyle/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Promote and represent the interests of a specific discipline or group of disciplines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3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ea typeface="ＭＳ Ｐゴシック" charset="0"/>
                <a:cs typeface="Arial"/>
              </a:rPr>
              <a:t>Act as a convening organisation to promote discussion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300" dirty="0">
              <a:ea typeface="ＭＳ Ｐゴシック" charset="0"/>
              <a:cs typeface="Arial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ea typeface="ＭＳ Ｐゴシック" charset="0"/>
                <a:cs typeface="Arial"/>
              </a:rPr>
              <a:t>Provide expertise to policymakers (‘science for policy’)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3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ea typeface="ＭＳ Ｐゴシック" charset="0"/>
                <a:cs typeface="Arial"/>
              </a:rPr>
              <a:t>Advocate for research </a:t>
            </a:r>
            <a:r>
              <a:rPr lang="en-GB" sz="1300" dirty="0" smtClean="0">
                <a:ea typeface="ＭＳ Ｐゴシック" charset="0"/>
                <a:cs typeface="Arial"/>
              </a:rPr>
              <a:t>policy (‘policy for science’)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3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ea typeface="ＭＳ Ｐゴシック" charset="0"/>
                <a:cs typeface="Arial"/>
              </a:rPr>
              <a:t>Fund research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300" dirty="0">
              <a:ea typeface="ＭＳ Ｐゴシック" charset="0"/>
              <a:cs typeface="Arial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ea typeface="ＭＳ Ｐゴシック" charset="0"/>
                <a:cs typeface="Arial"/>
              </a:rPr>
              <a:t>Recognise excellence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300" dirty="0">
              <a:ea typeface="ＭＳ Ｐゴシック" charset="0"/>
              <a:cs typeface="Arial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ea typeface="ＭＳ Ｐゴシック" charset="0"/>
                <a:cs typeface="Arial"/>
              </a:rPr>
              <a:t>Set </a:t>
            </a:r>
            <a:r>
              <a:rPr lang="en-GB" sz="1300" dirty="0" smtClean="0">
                <a:ea typeface="ＭＳ Ｐゴシック" charset="0"/>
                <a:cs typeface="Arial"/>
              </a:rPr>
              <a:t>standards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300" dirty="0">
              <a:ea typeface="ＭＳ Ｐゴシック" charset="0"/>
              <a:cs typeface="Arial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ea typeface="ＭＳ Ｐゴシック" charset="0"/>
                <a:cs typeface="Arial"/>
              </a:rPr>
              <a:t>Public engagement</a:t>
            </a:r>
            <a:endParaRPr lang="en-GB" sz="1300" dirty="0" smtClean="0">
              <a:ea typeface="ＭＳ Ｐゴシック" charset="0"/>
              <a:cs typeface="Arial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sz="1300" dirty="0">
              <a:ea typeface="ＭＳ Ｐゴシック" charset="0"/>
              <a:cs typeface="Arial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ea typeface="ＭＳ Ｐゴシック" charset="0"/>
                <a:cs typeface="Arial"/>
              </a:rPr>
              <a:t>Validate, register, disseminate and archive research findings (“publishing”)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ＭＳ Ｐゴシック" charset="0"/>
              <a:cs typeface="Arial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5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976562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March 6 1665</a:t>
            </a:r>
            <a:r>
              <a:rPr lang="en-US" i="1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i="1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r>
              <a:rPr lang="en-US" i="1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i="1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r>
              <a:rPr lang="en-US" i="1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Philosophical Transactions</a:t>
            </a:r>
            <a:endParaRPr lang="en-US" sz="1400" i="1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46" y="742949"/>
            <a:ext cx="2803040" cy="38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A bit of history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827088"/>
            <a:ext cx="6542088" cy="35925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For over 300 years, Royal Society journals were a drain on the finances (often considerably </a:t>
            </a: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so)*</a:t>
            </a: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We distributed free copies all over the world (early ‘open </a:t>
            </a: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access’)*</a:t>
            </a: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Only in the 1970s did our journals start to make a modest surplus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Only since 2000 has this surplus been significant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So…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i="1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For most of our history, scholarly communication was considered so valuable that we were prepared to spend precious resources to do it.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How 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should </a:t>
            </a: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this inform what 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we do in the future?</a:t>
            </a:r>
            <a:endParaRPr lang="en-US" sz="1400" dirty="0">
              <a:ea typeface="ＭＳ Ｐゴシック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8007" y="4419600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smtClean="0"/>
              <a:t>* Fyfe </a:t>
            </a:r>
            <a:r>
              <a:rPr lang="en-GB" sz="1000"/>
              <a:t>(</a:t>
            </a:r>
            <a:r>
              <a:rPr lang="en-GB" sz="1000" smtClean="0"/>
              <a:t>2015) </a:t>
            </a:r>
            <a:r>
              <a:rPr lang="en-GB" sz="1000" i="1" smtClean="0"/>
              <a:t>Notes Rec. </a:t>
            </a:r>
            <a:r>
              <a:rPr lang="en-GB" sz="1000" b="1" u="sng" smtClean="0"/>
              <a:t>69</a:t>
            </a:r>
            <a:r>
              <a:rPr lang="en-GB" sz="1000" smtClean="0"/>
              <a:t> 277-299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976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Mission alignment?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44538"/>
            <a:ext cx="6542088" cy="359251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Publishing </a:t>
            </a: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science has served 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two mission objectives for learned societies: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1. Validation and dissemination of research findings; curation of the literature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2. Generation of funds to support </a:t>
            </a: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other activities (at least, since the 1970s)</a:t>
            </a:r>
            <a:endParaRPr lang="en-GB" sz="1400" dirty="0" smtClean="0">
              <a:ea typeface="ＭＳ Ｐゴシック" charset="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ea typeface="ＭＳ Ｐゴシック" charset="0"/>
              <a:cs typeface="Aria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In the print era, these objectives were aligned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GB" sz="1400" dirty="0">
              <a:ea typeface="ＭＳ Ｐゴシック" charset="0"/>
              <a:cs typeface="Aria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In the internet age, they </a:t>
            </a:r>
            <a:r>
              <a:rPr lang="en-GB" sz="1400" smtClean="0">
                <a:ea typeface="ＭＳ Ｐゴシック" charset="0"/>
                <a:cs typeface="Arial"/>
              </a:rPr>
              <a:t>are not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GB" sz="1400">
              <a:ea typeface="ＭＳ Ｐゴシック" charset="0"/>
              <a:cs typeface="Aria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1400" smtClean="0">
                <a:ea typeface="ＭＳ Ｐゴシック" charset="0"/>
                <a:cs typeface="Arial"/>
              </a:rPr>
              <a:t>…</a:t>
            </a:r>
            <a:r>
              <a:rPr lang="en-GB" sz="1400" i="1" smtClean="0">
                <a:ea typeface="ＭＳ Ｐゴシック" charset="0"/>
                <a:cs typeface="Arial"/>
              </a:rPr>
              <a:t>restricting access is more lucrative than providing it</a:t>
            </a:r>
            <a:r>
              <a:rPr lang="en-GB" sz="1400" smtClean="0">
                <a:ea typeface="ＭＳ Ｐゴシック" charset="0"/>
                <a:cs typeface="Arial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sz="1400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3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What are other societies doing?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827088"/>
            <a:ext cx="6225721" cy="35925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There is a </a:t>
            </a:r>
            <a:r>
              <a:rPr lang="en-GB" sz="1400" u="sng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very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 wide range of attitudes to this dilemma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It is </a:t>
            </a:r>
            <a:r>
              <a:rPr lang="en-GB" sz="1400" u="sng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not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 the case that commercial publishers have one view and learned societies another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Some societies are very commercially focussed and tend to oppose open science reforms and strongly protect copyrights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Others are completely focussed on openness and are looking to develop fully funded, platinum OA models</a:t>
            </a: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Most are somewhere in between </a:t>
            </a: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and see the 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mission </a:t>
            </a: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conflict as a concern/dilemma/reputational risk</a:t>
            </a:r>
            <a:endParaRPr lang="en-GB" sz="1400" dirty="0" smtClean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Most societies with journals </a:t>
            </a: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are dependent </a:t>
            </a:r>
            <a:r>
              <a:rPr lang="en-GB" sz="1400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on publishing incomes (</a:t>
            </a:r>
            <a:r>
              <a:rPr lang="en-GB" sz="140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some existentially so)</a:t>
            </a:r>
            <a:endParaRPr lang="en-US" sz="1400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Conflicts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51100" y="827088"/>
            <a:ext cx="6542088" cy="3592512"/>
          </a:xfrm>
        </p:spPr>
        <p:txBody>
          <a:bodyPr rtlCol="0">
            <a:noAutofit/>
          </a:bodyPr>
          <a:lstStyle/>
          <a:p>
            <a:r>
              <a:rPr lang="en-GB" sz="900" i="1" dirty="0" smtClean="0"/>
              <a:t>Examples of practical aspects of publishing policy which involve mission conflicts</a:t>
            </a:r>
          </a:p>
          <a:p>
            <a:endParaRPr lang="en-GB" sz="800" b="1" dirty="0"/>
          </a:p>
          <a:p>
            <a:r>
              <a:rPr lang="en-GB" sz="800" b="1" dirty="0" smtClean="0">
                <a:solidFill>
                  <a:srgbClr val="FF0000"/>
                </a:solidFill>
              </a:rPr>
              <a:t>Digital Journal Archive</a:t>
            </a:r>
            <a:r>
              <a:rPr lang="en-GB" sz="800" dirty="0" smtClean="0">
                <a:solidFill>
                  <a:srgbClr val="FF0000"/>
                </a:solidFill>
              </a:rPr>
              <a:t> </a:t>
            </a:r>
            <a:r>
              <a:rPr lang="en-GB" sz="800" dirty="0">
                <a:solidFill>
                  <a:srgbClr val="FF0000"/>
                </a:solidFill>
              </a:rPr>
              <a:t>- 11 - 69 years old content is not free because opening it </a:t>
            </a:r>
            <a:r>
              <a:rPr lang="en-GB" sz="800" dirty="0" smtClean="0">
                <a:solidFill>
                  <a:srgbClr val="FF0000"/>
                </a:solidFill>
              </a:rPr>
              <a:t>may </a:t>
            </a:r>
            <a:r>
              <a:rPr lang="en-GB" sz="800" dirty="0">
                <a:solidFill>
                  <a:srgbClr val="FF0000"/>
                </a:solidFill>
              </a:rPr>
              <a:t>threaten subscriptions</a:t>
            </a:r>
          </a:p>
          <a:p>
            <a:endParaRPr lang="en-GB" sz="800" b="1" dirty="0" smtClean="0">
              <a:solidFill>
                <a:srgbClr val="FF0000"/>
              </a:solidFill>
            </a:endParaRPr>
          </a:p>
          <a:p>
            <a:r>
              <a:rPr lang="en-GB" sz="800" b="1" dirty="0" smtClean="0">
                <a:solidFill>
                  <a:srgbClr val="FF0000"/>
                </a:solidFill>
              </a:rPr>
              <a:t>Hybrid APCs </a:t>
            </a:r>
            <a:r>
              <a:rPr lang="en-GB" sz="800" dirty="0">
                <a:solidFill>
                  <a:srgbClr val="FF0000"/>
                </a:solidFill>
              </a:rPr>
              <a:t>- they could be </a:t>
            </a:r>
            <a:r>
              <a:rPr lang="en-GB" sz="800" dirty="0" smtClean="0">
                <a:solidFill>
                  <a:srgbClr val="FF0000"/>
                </a:solidFill>
              </a:rPr>
              <a:t>lower </a:t>
            </a:r>
            <a:r>
              <a:rPr lang="en-GB" sz="800" dirty="0">
                <a:solidFill>
                  <a:srgbClr val="FF0000"/>
                </a:solidFill>
              </a:rPr>
              <a:t>(closer to our </a:t>
            </a:r>
            <a:r>
              <a:rPr lang="en-GB" sz="800" dirty="0" smtClean="0">
                <a:solidFill>
                  <a:srgbClr val="FF0000"/>
                </a:solidFill>
              </a:rPr>
              <a:t>costs)</a:t>
            </a:r>
            <a:endParaRPr lang="en-GB" sz="800" dirty="0">
              <a:solidFill>
                <a:srgbClr val="FF0000"/>
              </a:solidFill>
            </a:endParaRPr>
          </a:p>
          <a:p>
            <a:endParaRPr lang="en-GB" sz="800" b="1" dirty="0" smtClean="0">
              <a:solidFill>
                <a:srgbClr val="FF0000"/>
              </a:solidFill>
            </a:endParaRPr>
          </a:p>
          <a:p>
            <a:r>
              <a:rPr lang="en-GB" sz="800" b="1" dirty="0" smtClean="0">
                <a:solidFill>
                  <a:srgbClr val="FF0000"/>
                </a:solidFill>
              </a:rPr>
              <a:t>Page </a:t>
            </a:r>
            <a:r>
              <a:rPr lang="en-GB" sz="800" b="1" dirty="0">
                <a:solidFill>
                  <a:srgbClr val="FF0000"/>
                </a:solidFill>
              </a:rPr>
              <a:t>charges</a:t>
            </a:r>
            <a:r>
              <a:rPr lang="en-GB" sz="800" dirty="0">
                <a:solidFill>
                  <a:srgbClr val="FF0000"/>
                </a:solidFill>
              </a:rPr>
              <a:t> - increasingly resented by authors, </a:t>
            </a:r>
            <a:r>
              <a:rPr lang="en-GB" sz="800" dirty="0" smtClean="0">
                <a:solidFill>
                  <a:srgbClr val="FF0000"/>
                </a:solidFill>
              </a:rPr>
              <a:t>but abolishing them would hit income</a:t>
            </a:r>
            <a:endParaRPr lang="en-GB" sz="800" dirty="0">
              <a:solidFill>
                <a:srgbClr val="FF0000"/>
              </a:solidFill>
            </a:endParaRPr>
          </a:p>
          <a:p>
            <a:endParaRPr lang="en-GB" sz="800" b="1" dirty="0" smtClean="0">
              <a:solidFill>
                <a:srgbClr val="FF0000"/>
              </a:solidFill>
            </a:endParaRPr>
          </a:p>
          <a:p>
            <a:r>
              <a:rPr lang="en-GB" sz="800" b="1" dirty="0" smtClean="0">
                <a:solidFill>
                  <a:srgbClr val="FF0000"/>
                </a:solidFill>
              </a:rPr>
              <a:t>Subscription </a:t>
            </a:r>
            <a:r>
              <a:rPr lang="en-GB" sz="800" b="1" dirty="0">
                <a:solidFill>
                  <a:srgbClr val="FF0000"/>
                </a:solidFill>
              </a:rPr>
              <a:t>prices - </a:t>
            </a:r>
            <a:r>
              <a:rPr lang="en-GB" sz="800" dirty="0">
                <a:solidFill>
                  <a:srgbClr val="FF0000"/>
                </a:solidFill>
              </a:rPr>
              <a:t>why do we raise them </a:t>
            </a:r>
            <a:r>
              <a:rPr lang="en-GB" sz="800" dirty="0" smtClean="0">
                <a:solidFill>
                  <a:srgbClr val="FF0000"/>
                </a:solidFill>
              </a:rPr>
              <a:t>when </a:t>
            </a:r>
            <a:r>
              <a:rPr lang="en-GB" sz="800" dirty="0">
                <a:solidFill>
                  <a:srgbClr val="FF0000"/>
                </a:solidFill>
              </a:rPr>
              <a:t>the journals are already </a:t>
            </a:r>
            <a:r>
              <a:rPr lang="en-GB" sz="800" dirty="0" smtClean="0">
                <a:solidFill>
                  <a:srgbClr val="FF0000"/>
                </a:solidFill>
              </a:rPr>
              <a:t>highly </a:t>
            </a:r>
            <a:r>
              <a:rPr lang="en-GB" sz="800" dirty="0">
                <a:solidFill>
                  <a:srgbClr val="FF0000"/>
                </a:solidFill>
              </a:rPr>
              <a:t>profitable? Why not freeze them, or lower them?</a:t>
            </a:r>
          </a:p>
          <a:p>
            <a:endParaRPr lang="en-GB" sz="800" b="1" dirty="0" smtClean="0">
              <a:solidFill>
                <a:srgbClr val="FF0000"/>
              </a:solidFill>
            </a:endParaRPr>
          </a:p>
          <a:p>
            <a:r>
              <a:rPr lang="en-GB" sz="800" b="1" dirty="0" smtClean="0">
                <a:solidFill>
                  <a:srgbClr val="FF0000"/>
                </a:solidFill>
              </a:rPr>
              <a:t>RSOS </a:t>
            </a:r>
            <a:r>
              <a:rPr lang="en-GB" sz="800" dirty="0">
                <a:solidFill>
                  <a:srgbClr val="FF0000"/>
                </a:solidFill>
              </a:rPr>
              <a:t>- the community would have preferred us to keep it free for authors, but we started charging </a:t>
            </a:r>
            <a:r>
              <a:rPr lang="en-GB" sz="800" dirty="0" smtClean="0">
                <a:solidFill>
                  <a:srgbClr val="FF0000"/>
                </a:solidFill>
              </a:rPr>
              <a:t>APCs in 2018 to generate an income stream</a:t>
            </a:r>
            <a:endParaRPr lang="en-GB" sz="800" dirty="0">
              <a:solidFill>
                <a:srgbClr val="FF0000"/>
              </a:solidFill>
            </a:endParaRPr>
          </a:p>
          <a:p>
            <a:endParaRPr lang="en-GB" sz="800" b="1" dirty="0" smtClean="0"/>
          </a:p>
          <a:p>
            <a:r>
              <a:rPr lang="en-GB" sz="800" b="1" dirty="0" smtClean="0">
                <a:solidFill>
                  <a:schemeClr val="accent6"/>
                </a:solidFill>
              </a:rPr>
              <a:t>Licence</a:t>
            </a:r>
            <a:r>
              <a:rPr lang="en-GB" sz="800" dirty="0" smtClean="0">
                <a:solidFill>
                  <a:schemeClr val="accent6"/>
                </a:solidFill>
              </a:rPr>
              <a:t> </a:t>
            </a:r>
            <a:r>
              <a:rPr lang="en-GB" sz="800" dirty="0">
                <a:solidFill>
                  <a:schemeClr val="accent6"/>
                </a:solidFill>
              </a:rPr>
              <a:t>- our licence doesn’t allow authors to share their articles on academic sharing networks, despite the obvious benefit to research, as we are concerned about the effect on subscriptions</a:t>
            </a:r>
          </a:p>
          <a:p>
            <a:r>
              <a:rPr lang="en-GB" sz="800" dirty="0"/>
              <a:t> </a:t>
            </a:r>
          </a:p>
          <a:p>
            <a:r>
              <a:rPr lang="en-GB" sz="800" b="1" dirty="0" smtClean="0">
                <a:solidFill>
                  <a:srgbClr val="00B050"/>
                </a:solidFill>
              </a:rPr>
              <a:t>ORCID mandate for authors </a:t>
            </a:r>
            <a:r>
              <a:rPr lang="en-GB" sz="800" dirty="0" smtClean="0">
                <a:solidFill>
                  <a:srgbClr val="00B050"/>
                </a:solidFill>
              </a:rPr>
              <a:t>- </a:t>
            </a:r>
            <a:r>
              <a:rPr lang="en-GB" sz="800" dirty="0">
                <a:solidFill>
                  <a:srgbClr val="00B050"/>
                </a:solidFill>
              </a:rPr>
              <a:t>no business advantage to us </a:t>
            </a:r>
            <a:r>
              <a:rPr lang="en-GB" sz="800" dirty="0" smtClean="0">
                <a:solidFill>
                  <a:srgbClr val="00B050"/>
                </a:solidFill>
              </a:rPr>
              <a:t>(in fact, potential </a:t>
            </a:r>
            <a:r>
              <a:rPr lang="en-GB" sz="800" dirty="0">
                <a:solidFill>
                  <a:srgbClr val="00B050"/>
                </a:solidFill>
              </a:rPr>
              <a:t>disadvantage), yet we did it for the greater good, involves additional time and cost</a:t>
            </a:r>
          </a:p>
          <a:p>
            <a:endParaRPr lang="en-GB" sz="800" b="1" dirty="0" smtClean="0">
              <a:solidFill>
                <a:srgbClr val="00B050"/>
              </a:solidFill>
            </a:endParaRPr>
          </a:p>
          <a:p>
            <a:r>
              <a:rPr lang="en-GB" sz="800" b="1" dirty="0" smtClean="0">
                <a:solidFill>
                  <a:srgbClr val="00B050"/>
                </a:solidFill>
              </a:rPr>
              <a:t>Open </a:t>
            </a:r>
            <a:r>
              <a:rPr lang="en-GB" sz="800" b="1" dirty="0">
                <a:solidFill>
                  <a:srgbClr val="00B050"/>
                </a:solidFill>
              </a:rPr>
              <a:t>peer review </a:t>
            </a:r>
            <a:r>
              <a:rPr lang="en-GB" sz="800" dirty="0">
                <a:solidFill>
                  <a:srgbClr val="00B050"/>
                </a:solidFill>
              </a:rPr>
              <a:t>- no business advantage to us </a:t>
            </a:r>
            <a:r>
              <a:rPr lang="en-GB" sz="800" dirty="0" smtClean="0">
                <a:solidFill>
                  <a:srgbClr val="00B050"/>
                </a:solidFill>
              </a:rPr>
              <a:t>(in fact, potential </a:t>
            </a:r>
            <a:r>
              <a:rPr lang="en-GB" sz="800" dirty="0">
                <a:solidFill>
                  <a:srgbClr val="00B050"/>
                </a:solidFill>
              </a:rPr>
              <a:t>disadvantage), yet we did it for the greater good, involves additional time and cost</a:t>
            </a:r>
          </a:p>
          <a:p>
            <a:endParaRPr lang="en-GB" sz="800" b="1" dirty="0" smtClean="0">
              <a:solidFill>
                <a:srgbClr val="00B050"/>
              </a:solidFill>
            </a:endParaRPr>
          </a:p>
          <a:p>
            <a:r>
              <a:rPr lang="en-GB" sz="800" b="1" dirty="0" smtClean="0">
                <a:solidFill>
                  <a:srgbClr val="00B050"/>
                </a:solidFill>
              </a:rPr>
              <a:t>TDM </a:t>
            </a:r>
            <a:r>
              <a:rPr lang="en-GB" sz="800" dirty="0">
                <a:solidFill>
                  <a:srgbClr val="00B050"/>
                </a:solidFill>
              </a:rPr>
              <a:t>- we allow TDM by subscribers for </a:t>
            </a:r>
            <a:r>
              <a:rPr lang="en-GB" sz="800" u="sng" dirty="0">
                <a:solidFill>
                  <a:srgbClr val="00B050"/>
                </a:solidFill>
              </a:rPr>
              <a:t>any</a:t>
            </a:r>
            <a:r>
              <a:rPr lang="en-GB" sz="800" dirty="0">
                <a:solidFill>
                  <a:srgbClr val="00B050"/>
                </a:solidFill>
              </a:rPr>
              <a:t> purpose, yet we could restrict this and make money out of </a:t>
            </a:r>
            <a:r>
              <a:rPr lang="en-GB" sz="800" dirty="0" smtClean="0">
                <a:solidFill>
                  <a:srgbClr val="00B050"/>
                </a:solidFill>
              </a:rPr>
              <a:t>it as a service.</a:t>
            </a:r>
            <a:endParaRPr lang="en-GB" sz="800" dirty="0">
              <a:solidFill>
                <a:srgbClr val="00B050"/>
              </a:solidFill>
            </a:endParaRPr>
          </a:p>
          <a:p>
            <a:endParaRPr lang="en-GB" sz="800" b="1" dirty="0" smtClean="0">
              <a:solidFill>
                <a:srgbClr val="00B050"/>
              </a:solidFill>
            </a:endParaRPr>
          </a:p>
          <a:p>
            <a:r>
              <a:rPr lang="en-GB" sz="800" b="1" dirty="0" smtClean="0">
                <a:solidFill>
                  <a:srgbClr val="00B050"/>
                </a:solidFill>
              </a:rPr>
              <a:t>Data </a:t>
            </a:r>
            <a:r>
              <a:rPr lang="en-GB" sz="800" b="1" dirty="0">
                <a:solidFill>
                  <a:srgbClr val="00B050"/>
                </a:solidFill>
              </a:rPr>
              <a:t>sharing</a:t>
            </a:r>
            <a:r>
              <a:rPr lang="en-GB" sz="800" dirty="0">
                <a:solidFill>
                  <a:srgbClr val="00B050"/>
                </a:solidFill>
              </a:rPr>
              <a:t> - we require all authors to share their data, provide a DAS and we pay for their Dryad deposits. All requires extra resource and cost</a:t>
            </a:r>
            <a:endParaRPr lang="en-US" sz="800" dirty="0">
              <a:solidFill>
                <a:srgbClr val="00B050"/>
              </a:solidFill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0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Progress towards open science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44538"/>
            <a:ext cx="6542088" cy="3592512"/>
          </a:xfrm>
        </p:spPr>
        <p:txBody>
          <a:bodyPr rtlCol="0">
            <a:normAutofit lnSpcReduction="10000"/>
          </a:bodyPr>
          <a:lstStyle/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2006 - introduced open access </a:t>
            </a:r>
            <a:r>
              <a:rPr lang="en-GB" sz="1400" dirty="0">
                <a:ea typeface="ＭＳ Ｐゴシック" charset="0"/>
                <a:cs typeface="Arial"/>
              </a:rPr>
              <a:t>option in </a:t>
            </a:r>
            <a:r>
              <a:rPr lang="en-GB" sz="1400" dirty="0" smtClean="0">
                <a:ea typeface="ＭＳ Ｐゴシック" charset="0"/>
                <a:cs typeface="Arial"/>
              </a:rPr>
              <a:t>all journals</a:t>
            </a: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ＭＳ Ｐゴシック" charset="0"/>
                <a:cs typeface="Arial"/>
              </a:rPr>
              <a:t>2009 - introduced </a:t>
            </a:r>
            <a:r>
              <a:rPr lang="en-GB" sz="1400" dirty="0" smtClean="0">
                <a:ea typeface="ＭＳ Ｐゴシック" charset="0"/>
                <a:cs typeface="Arial"/>
              </a:rPr>
              <a:t>data sharing policy in all journals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2011 - launched first open access journal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2014 - launched second open access journal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2014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started open peer review (OPR)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2015 - introduced </a:t>
            </a:r>
            <a:r>
              <a:rPr lang="en-GB" sz="1400" dirty="0">
                <a:ea typeface="ＭＳ Ｐゴシック" charset="0"/>
                <a:cs typeface="Arial"/>
              </a:rPr>
              <a:t>author contribution </a:t>
            </a:r>
            <a:r>
              <a:rPr lang="en-GB" sz="1400" dirty="0" smtClean="0">
                <a:ea typeface="ＭＳ Ｐゴシック" charset="0"/>
                <a:cs typeface="Arial"/>
              </a:rPr>
              <a:t>statements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2015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signed Transparency </a:t>
            </a:r>
            <a:r>
              <a:rPr lang="en-GB" sz="1400" dirty="0">
                <a:ea typeface="ＭＳ Ｐゴシック" charset="0"/>
                <a:cs typeface="Arial"/>
              </a:rPr>
              <a:t>and Openness Promotion (TOP) </a:t>
            </a:r>
            <a:r>
              <a:rPr lang="en-GB" sz="1400" dirty="0" smtClean="0">
                <a:ea typeface="ＭＳ Ｐゴシック" charset="0"/>
                <a:cs typeface="Arial"/>
              </a:rPr>
              <a:t>guidelines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2015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introduced </a:t>
            </a:r>
            <a:r>
              <a:rPr lang="en-GB" sz="1400" dirty="0">
                <a:ea typeface="ＭＳ Ｐゴシック" charset="0"/>
                <a:cs typeface="Arial"/>
              </a:rPr>
              <a:t>Registered </a:t>
            </a:r>
            <a:r>
              <a:rPr lang="en-GB" sz="1400" dirty="0" smtClean="0">
                <a:ea typeface="ＭＳ Ｐゴシック" charset="0"/>
                <a:cs typeface="Arial"/>
              </a:rPr>
              <a:t>Reports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2016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mandated </a:t>
            </a:r>
            <a:r>
              <a:rPr lang="en-GB" sz="1400" dirty="0">
                <a:ea typeface="ＭＳ Ｐゴシック" charset="0"/>
                <a:cs typeface="Arial"/>
              </a:rPr>
              <a:t>open data on all journals </a:t>
            </a:r>
            <a:r>
              <a:rPr lang="en-GB" sz="1400" dirty="0" smtClean="0">
                <a:ea typeface="ＭＳ Ｐゴシック" charset="0"/>
                <a:cs typeface="Arial"/>
              </a:rPr>
              <a:t>(‘encouraged’ </a:t>
            </a:r>
            <a:r>
              <a:rPr lang="en-GB" sz="1400" dirty="0">
                <a:ea typeface="ＭＳ Ｐゴシック" charset="0"/>
                <a:cs typeface="Arial"/>
              </a:rPr>
              <a:t>since 2009)</a:t>
            </a: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2016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first </a:t>
            </a:r>
            <a:r>
              <a:rPr lang="en-GB" sz="1400" dirty="0">
                <a:ea typeface="ＭＳ Ｐゴシック" charset="0"/>
                <a:cs typeface="Arial"/>
              </a:rPr>
              <a:t>publisher to introduce an ORCID mandate for </a:t>
            </a:r>
            <a:r>
              <a:rPr lang="en-GB" sz="1400" dirty="0" smtClean="0">
                <a:ea typeface="ＭＳ Ｐゴシック" charset="0"/>
                <a:cs typeface="Arial"/>
              </a:rPr>
              <a:t>authors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2016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statement </a:t>
            </a:r>
            <a:r>
              <a:rPr lang="en-GB" sz="1400" dirty="0">
                <a:ea typeface="ＭＳ Ｐゴシック" charset="0"/>
                <a:cs typeface="Arial"/>
              </a:rPr>
              <a:t>encouraging authors to post </a:t>
            </a:r>
            <a:r>
              <a:rPr lang="en-GB" sz="1400" dirty="0" smtClean="0">
                <a:ea typeface="ＭＳ Ｐゴシック" charset="0"/>
                <a:cs typeface="Arial"/>
              </a:rPr>
              <a:t>preprints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2017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extended </a:t>
            </a:r>
            <a:r>
              <a:rPr lang="en-GB" sz="1400" dirty="0">
                <a:ea typeface="ＭＳ Ｐゴシック" charset="0"/>
                <a:cs typeface="Arial"/>
              </a:rPr>
              <a:t>OPR to two more </a:t>
            </a:r>
            <a:r>
              <a:rPr lang="en-GB" sz="1400" dirty="0" smtClean="0">
                <a:ea typeface="ＭＳ Ｐゴシック" charset="0"/>
                <a:cs typeface="Arial"/>
              </a:rPr>
              <a:t>journals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2017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mandated </a:t>
            </a:r>
            <a:r>
              <a:rPr lang="en-GB" sz="1400" dirty="0">
                <a:ea typeface="ＭＳ Ｐゴシック" charset="0"/>
                <a:cs typeface="Arial"/>
              </a:rPr>
              <a:t>Data Availability Statements for all </a:t>
            </a:r>
            <a:r>
              <a:rPr lang="en-GB" sz="1400" dirty="0" smtClean="0">
                <a:ea typeface="ＭＳ Ｐゴシック" charset="0"/>
                <a:cs typeface="Arial"/>
              </a:rPr>
              <a:t>articles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2017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appointed </a:t>
            </a:r>
            <a:r>
              <a:rPr lang="en-GB" sz="1400" dirty="0">
                <a:ea typeface="ＭＳ Ｐゴシック" charset="0"/>
                <a:cs typeface="Arial"/>
              </a:rPr>
              <a:t>a preprints editor for </a:t>
            </a:r>
            <a:r>
              <a:rPr lang="en-GB" sz="1400" i="1" dirty="0">
                <a:ea typeface="ＭＳ Ｐゴシック" charset="0"/>
                <a:cs typeface="Arial"/>
              </a:rPr>
              <a:t>Proceedings </a:t>
            </a:r>
            <a:r>
              <a:rPr lang="en-GB" sz="1400" i="1" dirty="0" smtClean="0">
                <a:ea typeface="ＭＳ Ｐゴシック" charset="0"/>
                <a:cs typeface="Arial"/>
              </a:rPr>
              <a:t>B</a:t>
            </a:r>
            <a:endParaRPr lang="en-GB" sz="1400" dirty="0">
              <a:ea typeface="ＭＳ Ｐゴシック" charset="0"/>
              <a:cs typeface="Arial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ea typeface="ＭＳ Ｐゴシック" charset="0"/>
                <a:cs typeface="Arial"/>
              </a:rPr>
              <a:t>2018</a:t>
            </a:r>
            <a:r>
              <a:rPr lang="en-GB" sz="1400" dirty="0">
                <a:ea typeface="ＭＳ Ｐゴシック" charset="0"/>
                <a:cs typeface="Arial"/>
              </a:rPr>
              <a:t> - </a:t>
            </a:r>
            <a:r>
              <a:rPr lang="en-GB" sz="1400" dirty="0" smtClean="0">
                <a:ea typeface="ＭＳ Ｐゴシック" charset="0"/>
                <a:cs typeface="Arial"/>
              </a:rPr>
              <a:t>launch </a:t>
            </a:r>
            <a:r>
              <a:rPr lang="en-GB" sz="1400" dirty="0">
                <a:ea typeface="ＭＳ Ｐゴシック" charset="0"/>
                <a:cs typeface="Arial"/>
              </a:rPr>
              <a:t>of evidence synthesis article type in three journals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>
              <a:ea typeface="ＭＳ Ｐゴシック" charset="0"/>
              <a:cs typeface="Arial"/>
            </a:endParaRPr>
          </a:p>
          <a:p>
            <a:pPr eaLnBrk="1" fontAlgn="auto" hangingPunct="1">
              <a:spcBef>
                <a:spcPct val="0"/>
              </a:spcBef>
              <a:spcAft>
                <a:spcPts val="338"/>
              </a:spcAft>
              <a:defRPr/>
            </a:pPr>
            <a:endParaRPr lang="en-GB" sz="1400" dirty="0" smtClean="0">
              <a:ea typeface="ＭＳ Ｐゴシック" charset="0"/>
              <a:cs typeface="Aria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sz="1400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SP Powerpoint.pptx" id="{326DAB4D-1459-45E0-A58F-363BFA08EE77}" vid="{4FCB7E75-E7C3-4A0E-B59D-738A94FD86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RSP Powerpoint</Template>
  <TotalTime>490</TotalTime>
  <Words>973</Words>
  <Application>Microsoft Office PowerPoint</Application>
  <PresentationFormat>On-screen Show (16:9)</PresentationFormat>
  <Paragraphs>171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RS powerpoint template</vt:lpstr>
      <vt:lpstr>The Royal Society  and UK-SCL  Dr Stuart Taylor Publishing Director</vt:lpstr>
      <vt:lpstr>The Royal Society </vt:lpstr>
      <vt:lpstr>What do learned societies do? </vt:lpstr>
      <vt:lpstr>March 6 1665  Philosophical Transactions</vt:lpstr>
      <vt:lpstr>A bit of history </vt:lpstr>
      <vt:lpstr>Mission alignment? </vt:lpstr>
      <vt:lpstr>What are other societies doing? </vt:lpstr>
      <vt:lpstr>Conflicts </vt:lpstr>
      <vt:lpstr>Progress towards open science </vt:lpstr>
      <vt:lpstr>Our progress to open access </vt:lpstr>
      <vt:lpstr>UK-SCL </vt:lpstr>
      <vt:lpstr>The ‘publisher view’ </vt:lpstr>
      <vt:lpstr>Zero embargo AAMs</vt:lpstr>
      <vt:lpstr>Thank you!</vt:lpstr>
    </vt:vector>
  </TitlesOfParts>
  <Company>Royal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here:  Arial bold, 24pt  Name and job title goes here:  Arial 20pt</dc:title>
  <dc:creator>Taylor, Stuart</dc:creator>
  <cp:lastModifiedBy>Stuart</cp:lastModifiedBy>
  <cp:revision>66</cp:revision>
  <cp:lastPrinted>2018-04-11T13:12:11Z</cp:lastPrinted>
  <dcterms:created xsi:type="dcterms:W3CDTF">2018-03-20T13:27:29Z</dcterms:created>
  <dcterms:modified xsi:type="dcterms:W3CDTF">2018-04-16T12:32:48Z</dcterms:modified>
</cp:coreProperties>
</file>