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1" r:id="rId2"/>
    <p:sldId id="257" r:id="rId3"/>
    <p:sldId id="312" r:id="rId4"/>
    <p:sldId id="296" r:id="rId5"/>
    <p:sldId id="297" r:id="rId6"/>
    <p:sldId id="314" r:id="rId7"/>
    <p:sldId id="298" r:id="rId8"/>
    <p:sldId id="315" r:id="rId9"/>
    <p:sldId id="316" r:id="rId10"/>
    <p:sldId id="317" r:id="rId11"/>
    <p:sldId id="318" r:id="rId12"/>
    <p:sldId id="319" r:id="rId13"/>
    <p:sldId id="320" r:id="rId14"/>
    <p:sldId id="321" r:id="rId15"/>
    <p:sldId id="270"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CC8"/>
    <a:srgbClr val="D32E3F"/>
    <a:srgbClr val="3CBDD3"/>
    <a:srgbClr val="BCE2E8"/>
    <a:srgbClr val="8ABE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2"/>
    <p:restoredTop sz="33766" autoAdjust="0"/>
  </p:normalViewPr>
  <p:slideViewPr>
    <p:cSldViewPr snapToGrid="0" snapToObjects="1">
      <p:cViewPr varScale="1">
        <p:scale>
          <a:sx n="29" d="100"/>
          <a:sy n="29" d="100"/>
        </p:scale>
        <p:origin x="2418" y="4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3DA1D-E118-3545-86E3-5AD1066A8703}" type="datetimeFigureOut">
              <a:rPr lang="en-US" smtClean="0"/>
              <a:t>3/30/2021</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C23B1-8891-E643-B393-918B46E7315E}" type="slidenum">
              <a:rPr lang="en-US" smtClean="0"/>
              <a:t>‹#›</a:t>
            </a:fld>
            <a:endParaRPr lang="en-US" dirty="0"/>
          </a:p>
        </p:txBody>
      </p:sp>
    </p:spTree>
    <p:extLst>
      <p:ext uri="{BB962C8B-B14F-4D97-AF65-F5344CB8AC3E}">
        <p14:creationId xmlns:p14="http://schemas.microsoft.com/office/powerpoint/2010/main" val="197296957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solidFill>
                  <a:schemeClr val="tx1"/>
                </a:solidFill>
              </a:rPr>
              <a:t>Introduction.</a:t>
            </a:r>
          </a:p>
          <a:p>
            <a:pPr marL="171450" indent="-171450">
              <a:buFont typeface="Arial" panose="020B0604020202020204" pitchFamily="34" charset="0"/>
              <a:buChar char="•"/>
            </a:pPr>
            <a:endParaRPr lang="en-GB" dirty="0">
              <a:solidFill>
                <a:schemeClr val="tx1"/>
              </a:solidFill>
            </a:endParaRPr>
          </a:p>
          <a:p>
            <a:pPr marL="0" indent="0">
              <a:buFont typeface="Arial" panose="020B0604020202020204" pitchFamily="34" charset="0"/>
              <a:buNone/>
            </a:pPr>
            <a:r>
              <a:rPr lang="en-GB" dirty="0">
                <a:solidFill>
                  <a:schemeClr val="tx1"/>
                </a:solidFill>
              </a:rPr>
              <a:t>Introduce ourselves</a:t>
            </a: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171450" indent="-171450">
              <a:buFont typeface="Arial" panose="020B0604020202020204" pitchFamily="34" charset="0"/>
              <a:buChar char="•"/>
            </a:pPr>
            <a:endParaRPr lang="en-GB" dirty="0">
              <a:solidFill>
                <a:schemeClr val="tx1"/>
              </a:solidFill>
            </a:endParaRPr>
          </a:p>
        </p:txBody>
      </p:sp>
      <p:sp>
        <p:nvSpPr>
          <p:cNvPr id="4" name="Slide Number Placeholder 3"/>
          <p:cNvSpPr>
            <a:spLocks noGrp="1"/>
          </p:cNvSpPr>
          <p:nvPr>
            <p:ph type="sldNum" sz="quarter" idx="10"/>
          </p:nvPr>
        </p:nvSpPr>
        <p:spPr/>
        <p:txBody>
          <a:bodyPr/>
          <a:lstStyle/>
          <a:p>
            <a:fld id="{D29C23B1-8891-E643-B393-918B46E7315E}" type="slidenum">
              <a:rPr lang="en-US" smtClean="0"/>
              <a:t>1</a:t>
            </a:fld>
            <a:endParaRPr lang="en-US" dirty="0"/>
          </a:p>
        </p:txBody>
      </p:sp>
    </p:spTree>
    <p:extLst>
      <p:ext uri="{BB962C8B-B14F-4D97-AF65-F5344CB8AC3E}">
        <p14:creationId xmlns:p14="http://schemas.microsoft.com/office/powerpoint/2010/main" val="33298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dirty="0"/>
              <a:t>SARAH</a:t>
            </a:r>
          </a:p>
        </p:txBody>
      </p:sp>
      <p:sp>
        <p:nvSpPr>
          <p:cNvPr id="4" name="Slide Number Placeholder 3"/>
          <p:cNvSpPr>
            <a:spLocks noGrp="1"/>
          </p:cNvSpPr>
          <p:nvPr>
            <p:ph type="sldNum" sz="quarter" idx="10"/>
          </p:nvPr>
        </p:nvSpPr>
        <p:spPr/>
        <p:txBody>
          <a:bodyPr/>
          <a:lstStyle/>
          <a:p>
            <a:fld id="{59D3BD33-2DE6-4534-9161-C50F4734BA92}" type="slidenum">
              <a:rPr lang="en-GB" smtClean="0"/>
              <a:pPr/>
              <a:t>10</a:t>
            </a:fld>
            <a:endParaRPr lang="en-GB" dirty="0"/>
          </a:p>
        </p:txBody>
      </p:sp>
    </p:spTree>
    <p:extLst>
      <p:ext uri="{BB962C8B-B14F-4D97-AF65-F5344CB8AC3E}">
        <p14:creationId xmlns:p14="http://schemas.microsoft.com/office/powerpoint/2010/main" val="4809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000" kern="1200" dirty="0">
                <a:solidFill>
                  <a:schemeClr val="tx1"/>
                </a:solidFill>
                <a:effectLst/>
                <a:latin typeface="+mn-lt"/>
                <a:ea typeface="+mn-ea"/>
                <a:cs typeface="+mn-cs"/>
              </a:rPr>
              <a:t>SARAH</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Partnerships – external. Give example of QMUL total of £1.6 million, also Oxford and Roehampton £570K</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QM example, funding already there and we developed partnership from it. Oxford we applied jointly. £33K</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Individual relationships/finding the right person/networking</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Public engagement/impact – setting the boundaries, co-write/co-design the bid (or have a clear written agreement who’s doing what)</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Benefits for you: Access to funding, expertise, staffing support</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Benefits for them: Access to new audiences, impact for REF, knowledge on public engagement etc</a:t>
            </a:r>
          </a:p>
          <a:p>
            <a:pPr lvl="1"/>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D3BD33-2DE6-4534-9161-C50F4734BA92}" type="slidenum">
              <a:rPr lang="en-GB" smtClean="0"/>
              <a:pPr/>
              <a:t>11</a:t>
            </a:fld>
            <a:endParaRPr lang="en-GB" dirty="0"/>
          </a:p>
        </p:txBody>
      </p:sp>
    </p:spTree>
    <p:extLst>
      <p:ext uri="{BB962C8B-B14F-4D97-AF65-F5344CB8AC3E}">
        <p14:creationId xmlns:p14="http://schemas.microsoft.com/office/powerpoint/2010/main" val="402395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dirty="0"/>
              <a:t>TERESA</a:t>
            </a:r>
          </a:p>
          <a:p>
            <a:pPr>
              <a:buFont typeface="Arial" pitchFamily="34" charset="0"/>
              <a:buNone/>
            </a:pPr>
            <a:endParaRPr lang="en-GB" dirty="0"/>
          </a:p>
          <a:p>
            <a:pPr>
              <a:buFont typeface="Arial" pitchFamily="34" charset="0"/>
              <a:buNone/>
            </a:pPr>
            <a:r>
              <a:rPr lang="en-GB" dirty="0"/>
              <a:t>We have 800 staff and 450,000 members.</a:t>
            </a:r>
          </a:p>
          <a:p>
            <a:pPr>
              <a:buFont typeface="Arial" pitchFamily="34" charset="0"/>
              <a:buNone/>
            </a:pPr>
            <a:r>
              <a:rPr lang="en-GB" dirty="0"/>
              <a:t>We are led by our member Council and strategic groups as well as by our Executive Team. These are people who are active in nursing, are experts in nursing and want to share their professional knowledge.</a:t>
            </a:r>
          </a:p>
          <a:p>
            <a:pPr>
              <a:buFont typeface="Arial" pitchFamily="34" charset="0"/>
              <a:buNone/>
            </a:pPr>
            <a:r>
              <a:rPr lang="en-GB" dirty="0"/>
              <a:t>So we have speakers, and audiences, and friends, and families, and colleagues (doctors, surgeons, managers, patients) who have a potential interest in our exhibitions and events.</a:t>
            </a:r>
          </a:p>
          <a:p>
            <a:pPr>
              <a:buFont typeface="Arial" pitchFamily="34" charset="0"/>
              <a:buNone/>
            </a:pPr>
            <a:r>
              <a:rPr lang="en-GB" dirty="0"/>
              <a:t>We segment our audiences – using as a starting point our RCN History of Nursing Forum, for any member who is interested in this topic – over 2,000 of them now. In matching them up to other forums we have created looking back/looking forward exhibitions and events.  Mental Health, Defence Nursing, Women’s Health, Diversity,  Older People and coming later in 2020 Learning Disability Nursing.  Our experts fearlessly take us on journeys more complex and challenging, covering topics that I would feel afraid to do in an exhibition on  my own.  Death.  Discrimination.  Dementia.  FGM.  Vaccination.  History creates a safe space in which we can explore the past, but also recognise today’s issues.</a:t>
            </a:r>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59D3BD33-2DE6-4534-9161-C50F4734BA92}" type="slidenum">
              <a:rPr lang="en-GB" smtClean="0"/>
              <a:pPr/>
              <a:t>12</a:t>
            </a:fld>
            <a:endParaRPr lang="en-GB" dirty="0"/>
          </a:p>
        </p:txBody>
      </p:sp>
    </p:spTree>
    <p:extLst>
      <p:ext uri="{BB962C8B-B14F-4D97-AF65-F5344CB8AC3E}">
        <p14:creationId xmlns:p14="http://schemas.microsoft.com/office/powerpoint/2010/main" val="8380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000" kern="1200" dirty="0">
                <a:solidFill>
                  <a:schemeClr val="tx1"/>
                </a:solidFill>
                <a:effectLst/>
                <a:latin typeface="+mn-lt"/>
                <a:ea typeface="+mn-ea"/>
                <a:cs typeface="+mn-cs"/>
              </a:rPr>
              <a:t>TERESA</a:t>
            </a:r>
          </a:p>
          <a:p>
            <a:pPr marL="0" marR="0" lvl="0" indent="0" algn="l" defTabSz="713232"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Those members who sit at ‘top table’ in Council </a:t>
            </a:r>
            <a:r>
              <a:rPr lang="en-GB" sz="1000" dirty="0"/>
              <a:t>have frequently used our library services for years.  It’s a very unusual situation for a service!   So we have lots of advocates in the strategic groups that make final funding decisions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GB" sz="1000" dirty="0"/>
              <a:t>2 years ago an internal funding stream was announced around a particular theme.  We popped in a cheeky project to Digitise our Congress recordings, funding of £35K.  From 1968 members have met annually for 3 days to debate key issues and agree the core work of the RCN in the coming year.  Like other active trade union events these are big – with around 5,000 members attending.</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GB" sz="1000" dirty="0"/>
              <a:t>The recordings needed to be digitised and transcriptions created, and then existing staff could move them to our Digital Archive. Although the bid was rejected in that funding stream, it was seen as core work.  So the Chair of Congress and our Chief Executive identified another pot of money and agreed the project.  2 years later our Congress was cancelled due to COVID, but in its place we launched our online Congress Archive last June.  It was very emotional.</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Lesson – Identify projects you want to do; Write a brief project plan and cost them – however roughly; Be cheeky!  Look for money and ask!  The worst they can do is say no.  Take the skills from external applications and apply internally (persuasion, audiences, identifying budget streams)</a:t>
            </a:r>
          </a:p>
        </p:txBody>
      </p:sp>
      <p:sp>
        <p:nvSpPr>
          <p:cNvPr id="4" name="Slide Number Placeholder 3"/>
          <p:cNvSpPr>
            <a:spLocks noGrp="1"/>
          </p:cNvSpPr>
          <p:nvPr>
            <p:ph type="sldNum" sz="quarter" idx="10"/>
          </p:nvPr>
        </p:nvSpPr>
        <p:spPr/>
        <p:txBody>
          <a:bodyPr/>
          <a:lstStyle/>
          <a:p>
            <a:fld id="{59D3BD33-2DE6-4534-9161-C50F4734BA92}" type="slidenum">
              <a:rPr lang="en-GB" smtClean="0"/>
              <a:pPr/>
              <a:t>13</a:t>
            </a:fld>
            <a:endParaRPr lang="en-GB" dirty="0"/>
          </a:p>
        </p:txBody>
      </p:sp>
    </p:spTree>
    <p:extLst>
      <p:ext uri="{BB962C8B-B14F-4D97-AF65-F5344CB8AC3E}">
        <p14:creationId xmlns:p14="http://schemas.microsoft.com/office/powerpoint/2010/main" val="31045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dirty="0"/>
              <a:t>TERESA</a:t>
            </a:r>
          </a:p>
          <a:p>
            <a:pPr marL="228600" indent="-228600">
              <a:buFont typeface="+mj-lt"/>
              <a:buAutoNum type="arabicPeriod"/>
            </a:pPr>
            <a:r>
              <a:rPr lang="en-GB" dirty="0"/>
              <a:t>Plan your work as a team</a:t>
            </a:r>
          </a:p>
          <a:p>
            <a:pPr marL="228600" indent="-228600">
              <a:buFont typeface="+mj-lt"/>
              <a:buAutoNum type="arabicPeriod"/>
            </a:pPr>
            <a:r>
              <a:rPr lang="en-GB" dirty="0"/>
              <a:t>Prioritise the work – what do you have capacity for</a:t>
            </a:r>
          </a:p>
          <a:p>
            <a:pPr marL="228600" indent="-228600">
              <a:buFont typeface="+mj-lt"/>
              <a:buAutoNum type="arabicPeriod"/>
            </a:pPr>
            <a:r>
              <a:rPr lang="en-GB" dirty="0"/>
              <a:t>Bid for additional capacity – make sure you cost in staffing/freelance support where needed</a:t>
            </a:r>
          </a:p>
          <a:p>
            <a:pPr marL="228600" indent="-228600">
              <a:buFont typeface="+mj-lt"/>
              <a:buAutoNum type="arabicPeriod"/>
            </a:pPr>
            <a:r>
              <a:rPr lang="en-GB" dirty="0"/>
              <a:t>Develop long-term relationships with partners – can lead to new opportunities. Lots of time &amp; energy to put together a grant, but may not be wasted if you don’t get it, e.g. we didn’t get funding from Arts Council for stained glass project but able to go ahead via partnership with QMUL (we had already done all the scoping and planning work, so easy to approach partners)</a:t>
            </a:r>
          </a:p>
          <a:p>
            <a:pPr marL="228600" marR="0" lvl="0" indent="-228600" algn="l" defTabSz="713232" rtl="0" eaLnBrk="1" fontAlgn="auto" latinLnBrk="0" hangingPunct="1">
              <a:lnSpc>
                <a:spcPct val="100000"/>
              </a:lnSpc>
              <a:spcBef>
                <a:spcPts val="0"/>
              </a:spcBef>
              <a:spcAft>
                <a:spcPts val="0"/>
              </a:spcAft>
              <a:buClrTx/>
              <a:buSzTx/>
              <a:buFont typeface="+mj-lt"/>
              <a:buAutoNum type="arabicPeriod"/>
              <a:tabLst/>
              <a:defRPr/>
            </a:pPr>
            <a:r>
              <a:rPr lang="en-GB" dirty="0"/>
              <a:t>Be prepared to say no</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9D3BD33-2DE6-4534-9161-C50F4734BA92}" type="slidenum">
              <a:rPr lang="en-GB" smtClean="0"/>
              <a:pPr/>
              <a:t>14</a:t>
            </a:fld>
            <a:endParaRPr lang="en-GB" dirty="0"/>
          </a:p>
        </p:txBody>
      </p:sp>
    </p:spTree>
    <p:extLst>
      <p:ext uri="{BB962C8B-B14F-4D97-AF65-F5344CB8AC3E}">
        <p14:creationId xmlns:p14="http://schemas.microsoft.com/office/powerpoint/2010/main" val="335367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Thanks for listening and do keep in touch</a:t>
            </a:r>
          </a:p>
        </p:txBody>
      </p:sp>
      <p:sp>
        <p:nvSpPr>
          <p:cNvPr id="4" name="Slide Number Placeholder 3"/>
          <p:cNvSpPr>
            <a:spLocks noGrp="1"/>
          </p:cNvSpPr>
          <p:nvPr>
            <p:ph type="sldNum" sz="quarter" idx="10"/>
          </p:nvPr>
        </p:nvSpPr>
        <p:spPr/>
        <p:txBody>
          <a:bodyPr/>
          <a:lstStyle/>
          <a:p>
            <a:fld id="{D29C23B1-8891-E643-B393-918B46E7315E}" type="slidenum">
              <a:rPr lang="en-US" smtClean="0"/>
              <a:t>15</a:t>
            </a:fld>
            <a:endParaRPr lang="en-US" dirty="0"/>
          </a:p>
        </p:txBody>
      </p:sp>
    </p:spTree>
    <p:extLst>
      <p:ext uri="{BB962C8B-B14F-4D97-AF65-F5344CB8AC3E}">
        <p14:creationId xmlns:p14="http://schemas.microsoft.com/office/powerpoint/2010/main" val="150323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TERESA</a:t>
            </a:r>
          </a:p>
          <a:p>
            <a:pPr marL="171450" indent="-171450">
              <a:buFont typeface="Arial" panose="020B0604020202020204" pitchFamily="34" charset="0"/>
              <a:buChar char="•"/>
            </a:pPr>
            <a:r>
              <a:rPr lang="en-US" dirty="0"/>
              <a:t>The Royal College of Nursing is a professional body and trade union for nurses and nursing staff and students. Nursing is the single largest profession in the UK, which is reflected in the more than 450,000 members we support</a:t>
            </a:r>
          </a:p>
          <a:p>
            <a:pPr marL="171450" indent="-171450">
              <a:buFont typeface="Arial" panose="020B0604020202020204" pitchFamily="34" charset="0"/>
              <a:buChar char="•"/>
            </a:pPr>
            <a:r>
              <a:rPr lang="en-US" dirty="0"/>
              <a:t>The RCN is now over 100 years old and the library service goes back to the early days of the</a:t>
            </a:r>
            <a:r>
              <a:rPr lang="en-US" baseline="0" dirty="0"/>
              <a:t> organization - established in 1923</a:t>
            </a:r>
          </a:p>
          <a:p>
            <a:pPr marL="171450" indent="-171450">
              <a:buFont typeface="Arial" panose="020B0604020202020204" pitchFamily="34" charset="0"/>
              <a:buChar char="•"/>
            </a:pPr>
            <a:r>
              <a:rPr lang="en-US" baseline="0" dirty="0"/>
              <a:t>The library service has grown over the years and we’re a true UK wide offer with an extensive online library and physical libraries in London, Cardiff, Edinburgh and Belfast with our archive based in Edinburgh</a:t>
            </a:r>
          </a:p>
          <a:p>
            <a:pPr marL="171450" indent="-171450">
              <a:buFont typeface="Arial" panose="020B0604020202020204" pitchFamily="34" charset="0"/>
              <a:buChar char="•"/>
            </a:pPr>
            <a:r>
              <a:rPr lang="en-US" baseline="0" dirty="0"/>
              <a:t>We are funded from member subscriptions – We’re a ‘Royal College’ rather than a college – a community of professional practice, we do not run academic degree courses.  </a:t>
            </a:r>
            <a:r>
              <a:rPr lang="en-US" baseline="0"/>
              <a:t>So </a:t>
            </a:r>
            <a:r>
              <a:rPr lang="en-US" baseline="0" dirty="0"/>
              <a:t>we do not receive government or academic funding.  We are a not for profit sector</a:t>
            </a:r>
          </a:p>
        </p:txBody>
      </p:sp>
      <p:sp>
        <p:nvSpPr>
          <p:cNvPr id="4" name="Slide Number Placeholder 3"/>
          <p:cNvSpPr>
            <a:spLocks noGrp="1"/>
          </p:cNvSpPr>
          <p:nvPr>
            <p:ph type="sldNum" sz="quarter" idx="10"/>
          </p:nvPr>
        </p:nvSpPr>
        <p:spPr/>
        <p:txBody>
          <a:bodyPr/>
          <a:lstStyle/>
          <a:p>
            <a:fld id="{D29C23B1-8891-E643-B393-918B46E7315E}" type="slidenum">
              <a:rPr lang="en-US" smtClean="0"/>
              <a:t>2</a:t>
            </a:fld>
            <a:endParaRPr lang="en-US" dirty="0"/>
          </a:p>
        </p:txBody>
      </p:sp>
    </p:spTree>
    <p:extLst>
      <p:ext uri="{BB962C8B-B14F-4D97-AF65-F5344CB8AC3E}">
        <p14:creationId xmlns:p14="http://schemas.microsoft.com/office/powerpoint/2010/main" val="199421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TERESA</a:t>
            </a:r>
          </a:p>
          <a:p>
            <a:pPr marL="171450" indent="-171450">
              <a:buFont typeface="Arial" panose="020B0604020202020204" pitchFamily="34" charset="0"/>
              <a:buChar char="•"/>
            </a:pPr>
            <a:r>
              <a:rPr lang="en-GB" dirty="0"/>
              <a:t>Our exhibition and events offer is much more recent</a:t>
            </a:r>
          </a:p>
          <a:p>
            <a:pPr marL="171450" indent="-171450">
              <a:buFont typeface="Arial" panose="020B0604020202020204" pitchFamily="34" charset="0"/>
              <a:buChar char="•"/>
            </a:pPr>
            <a:r>
              <a:rPr lang="en-GB" dirty="0"/>
              <a:t>In 2013 a newly refurbished library space in our London HQ was opened.  Its aim was to return to one of the original aims of the College, as the Cowdray Club – to be a welcoming space that encouraged members and those interested in the profession of nursing to meet. </a:t>
            </a:r>
          </a:p>
          <a:p>
            <a:pPr marL="171450" indent="-171450">
              <a:buFont typeface="Arial" panose="020B0604020202020204" pitchFamily="34" charset="0"/>
              <a:buChar char="•"/>
            </a:pPr>
            <a:r>
              <a:rPr lang="en-GB" dirty="0"/>
              <a:t>A new public entrance to the library was created, removing the need for a reception, and the space was opened up with exhibition spaces created.</a:t>
            </a:r>
          </a:p>
          <a:p>
            <a:pPr marL="171450" indent="-171450">
              <a:buFont typeface="Arial" panose="020B0604020202020204" pitchFamily="34" charset="0"/>
              <a:buChar char="•"/>
            </a:pPr>
            <a:r>
              <a:rPr lang="en-GB" dirty="0"/>
              <a:t>I led the creation of a new public engagement strategy – the members had asked for an exhibition space in the building consultation, and the organisation had said Yes!  But nobody had put any funding around it. </a:t>
            </a:r>
          </a:p>
          <a:p>
            <a:pPr marL="171450" indent="-171450">
              <a:buFont typeface="Arial" panose="020B0604020202020204" pitchFamily="34" charset="0"/>
              <a:buChar char="•"/>
            </a:pPr>
            <a:r>
              <a:rPr lang="en-GB" dirty="0"/>
              <a:t>The engagement strategy teased out who the RCN wanted to engage, a popular answer was ‘members staff and public’ – but when I pointed out this included Italian student coach trips that descend regularly on Oxford Street they realised we needed to refine this!</a:t>
            </a:r>
          </a:p>
          <a:p>
            <a:pPr marL="171450" indent="-171450">
              <a:buFont typeface="Arial" panose="020B0604020202020204" pitchFamily="34" charset="0"/>
              <a:buChar char="•"/>
            </a:pPr>
            <a:r>
              <a:rPr lang="en-GB" dirty="0"/>
              <a:t>The core funding – that of 2x permanent staff was created as part of a Directorate restructure, from existing Library headcount. So there was some pain involved </a:t>
            </a:r>
          </a:p>
          <a:p>
            <a:pPr marL="171450" indent="-171450">
              <a:buFont typeface="Arial" panose="020B0604020202020204" pitchFamily="34" charset="0"/>
              <a:buChar char="•"/>
            </a:pPr>
            <a:r>
              <a:rPr lang="en-GB" dirty="0"/>
              <a:t>Funding for the first exhibition came as part of the refurbishment – a significant 6 figure sum being donated by the RCN Foundation – which needed the public angle (as they had only recently been set up as a separate charity to the RCN).  </a:t>
            </a:r>
          </a:p>
          <a:p>
            <a:pPr marL="171450" indent="-171450">
              <a:buFont typeface="Arial" panose="020B0604020202020204" pitchFamily="34" charset="0"/>
              <a:buChar char="•"/>
            </a:pPr>
            <a:r>
              <a:rPr lang="en-GB" dirty="0"/>
              <a:t>Member engagement was a strong consideration, so ongoing funding for our x6monthly ‘temporary’ exhibitions (about £12 grand each) was secured from our Forum Governance Group.  This funding is for member activity.  So our exhibitions ‘have; to be co-curated by the Library &amp; Archive Service and the History of Nursing Forum, and/or another specialist forum.  The vision was to be a showcase for members and for the public to find out more about nursing and its story.</a:t>
            </a:r>
          </a:p>
          <a:p>
            <a:pPr marL="171450" indent="-171450">
              <a:buFont typeface="Arial" panose="020B0604020202020204" pitchFamily="34" charset="0"/>
              <a:buChar char="•"/>
            </a:pPr>
            <a:r>
              <a:rPr lang="en-GB" dirty="0"/>
              <a:t>Although ‘forced’ to work with members, rather than have a budget line within our team. It has led us to build stronger relationships with our core audience, has given us access to the most amazing experts, and our forums and co-curators have brought  their own audiences with them.</a:t>
            </a:r>
          </a:p>
        </p:txBody>
      </p:sp>
      <p:sp>
        <p:nvSpPr>
          <p:cNvPr id="4" name="Slide Number Placeholder 3"/>
          <p:cNvSpPr>
            <a:spLocks noGrp="1"/>
          </p:cNvSpPr>
          <p:nvPr>
            <p:ph type="sldNum" sz="quarter" idx="10"/>
          </p:nvPr>
        </p:nvSpPr>
        <p:spPr/>
        <p:txBody>
          <a:bodyPr/>
          <a:lstStyle/>
          <a:p>
            <a:fld id="{D29C23B1-8891-E643-B393-918B46E7315E}" type="slidenum">
              <a:rPr lang="en-US" smtClean="0"/>
              <a:t>3</a:t>
            </a:fld>
            <a:endParaRPr lang="en-US" dirty="0"/>
          </a:p>
        </p:txBody>
      </p:sp>
    </p:spTree>
    <p:extLst>
      <p:ext uri="{BB962C8B-B14F-4D97-AF65-F5344CB8AC3E}">
        <p14:creationId xmlns:p14="http://schemas.microsoft.com/office/powerpoint/2010/main" val="134730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000" kern="1200" dirty="0">
                <a:solidFill>
                  <a:schemeClr val="tx1"/>
                </a:solidFill>
                <a:effectLst/>
                <a:latin typeface="+mn-lt"/>
                <a:ea typeface="+mn-ea"/>
                <a:cs typeface="+mn-cs"/>
              </a:rPr>
              <a:t>TERESA</a:t>
            </a:r>
          </a:p>
          <a:p>
            <a:pPr lvl="0"/>
            <a:r>
              <a:rPr lang="en-GB" sz="1000" kern="1200" dirty="0">
                <a:solidFill>
                  <a:schemeClr val="tx1"/>
                </a:solidFill>
                <a:effectLst/>
                <a:latin typeface="+mn-lt"/>
                <a:ea typeface="+mn-ea"/>
                <a:cs typeface="+mn-cs"/>
              </a:rPr>
              <a:t>I want you to picture your audience, just like this. Always think about your audience first, not the funder</a:t>
            </a:r>
          </a:p>
          <a:p>
            <a:pPr lvl="0"/>
            <a:endParaRPr lang="en-GB" sz="1000" kern="1200" dirty="0">
              <a:solidFill>
                <a:schemeClr val="tx1"/>
              </a:solidFill>
              <a:effectLst/>
              <a:latin typeface="+mn-lt"/>
              <a:ea typeface="+mn-ea"/>
              <a:cs typeface="+mn-cs"/>
            </a:endParaRPr>
          </a:p>
          <a:p>
            <a:pPr lvl="0"/>
            <a:r>
              <a:rPr lang="en-GB" sz="1000" kern="1200" dirty="0">
                <a:solidFill>
                  <a:schemeClr val="tx1"/>
                </a:solidFill>
                <a:effectLst/>
                <a:latin typeface="+mn-lt"/>
                <a:ea typeface="+mn-ea"/>
                <a:cs typeface="+mn-cs"/>
              </a:rPr>
              <a:t>There are 700,000 registered nurses in the UK, and many more nursing assistants and health care support workers. We have to segment this for our projects.</a:t>
            </a:r>
          </a:p>
          <a:p>
            <a:pPr lvl="0"/>
            <a:endParaRPr lang="en-GB" sz="1000" kern="1200" dirty="0">
              <a:solidFill>
                <a:schemeClr val="tx1"/>
              </a:solidFill>
              <a:effectLst/>
              <a:latin typeface="+mn-lt"/>
              <a:ea typeface="+mn-ea"/>
              <a:cs typeface="+mn-cs"/>
            </a:endParaRPr>
          </a:p>
          <a:p>
            <a:pPr lvl="0"/>
            <a:r>
              <a:rPr lang="en-GB" sz="1000" kern="1200" dirty="0">
                <a:solidFill>
                  <a:schemeClr val="tx1"/>
                </a:solidFill>
                <a:effectLst/>
                <a:latin typeface="+mn-lt"/>
                <a:ea typeface="+mn-ea"/>
                <a:cs typeface="+mn-cs"/>
              </a:rPr>
              <a:t>If we focus on the audiences we want to reach we find effective funding  If we focus on the money we may not reach OUR target audience – we will reach the one that is most important to our funder – and unless you are very lucky, this may not work.</a:t>
            </a:r>
          </a:p>
          <a:p>
            <a:pPr lvl="0"/>
            <a:endParaRPr lang="en-GB" dirty="0"/>
          </a:p>
        </p:txBody>
      </p:sp>
      <p:sp>
        <p:nvSpPr>
          <p:cNvPr id="4" name="Slide Number Placeholder 3"/>
          <p:cNvSpPr>
            <a:spLocks noGrp="1"/>
          </p:cNvSpPr>
          <p:nvPr>
            <p:ph type="sldNum" sz="quarter" idx="10"/>
          </p:nvPr>
        </p:nvSpPr>
        <p:spPr/>
        <p:txBody>
          <a:bodyPr/>
          <a:lstStyle/>
          <a:p>
            <a:fld id="{59D3BD33-2DE6-4534-9161-C50F4734BA92}" type="slidenum">
              <a:rPr lang="en-GB" smtClean="0"/>
              <a:pPr/>
              <a:t>4</a:t>
            </a:fld>
            <a:endParaRPr lang="en-GB" dirty="0"/>
          </a:p>
        </p:txBody>
      </p:sp>
    </p:spTree>
    <p:extLst>
      <p:ext uri="{BB962C8B-B14F-4D97-AF65-F5344CB8AC3E}">
        <p14:creationId xmlns:p14="http://schemas.microsoft.com/office/powerpoint/2010/main" val="204147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000" kern="1200" dirty="0">
                <a:solidFill>
                  <a:schemeClr val="tx1"/>
                </a:solidFill>
                <a:effectLst/>
                <a:latin typeface="+mn-lt"/>
                <a:ea typeface="+mn-ea"/>
                <a:cs typeface="+mn-cs"/>
              </a:rPr>
              <a:t>TERESA</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Break it down</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Who is your audience -– if you follow your audience they often lead you to the appropriate funder</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Match your audience with your funder - Funders will want to shape your project, and may come with existing networks/audiences</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How will you engage your audiences, how will you reach them – what are  your priority outcomes? </a:t>
            </a:r>
          </a:p>
          <a:p>
            <a:pPr marL="528066" lvl="1" indent="-171450">
              <a:buFont typeface="Arial" panose="020B0604020202020204" pitchFamily="34" charset="0"/>
              <a:buChar char="•"/>
            </a:pPr>
            <a:endParaRPr lang="en-GB" sz="1000" kern="1200" dirty="0">
              <a:solidFill>
                <a:schemeClr val="tx1"/>
              </a:solidFill>
              <a:effectLst/>
              <a:latin typeface="+mn-lt"/>
              <a:ea typeface="+mn-ea"/>
              <a:cs typeface="+mn-cs"/>
            </a:endParaRPr>
          </a:p>
          <a:p>
            <a:pPr marL="528066" marR="0" lvl="1" indent="-1714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mn-lt"/>
                <a:ea typeface="+mn-ea"/>
                <a:cs typeface="+mn-cs"/>
              </a:rPr>
              <a:t>Don’t follow the money – you will not create sustainable and repeat audiences – you won’t create lasting relationships</a:t>
            </a:r>
          </a:p>
          <a:p>
            <a:pPr marL="528066" lvl="1" indent="-171450">
              <a:buFont typeface="Arial" panose="020B0604020202020204" pitchFamily="34" charset="0"/>
              <a:buChar char="•"/>
            </a:pPr>
            <a:endParaRPr lang="en-GB" sz="1000" kern="1200" dirty="0">
              <a:solidFill>
                <a:schemeClr val="tx1"/>
              </a:solidFill>
              <a:effectLst/>
              <a:latin typeface="+mn-lt"/>
              <a:ea typeface="+mn-ea"/>
              <a:cs typeface="+mn-cs"/>
            </a:endParaRPr>
          </a:p>
          <a:p>
            <a:pPr lvl="0"/>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9D3BD33-2DE6-4534-9161-C50F4734BA92}" type="slidenum">
              <a:rPr lang="en-GB" smtClean="0"/>
              <a:pPr/>
              <a:t>5</a:t>
            </a:fld>
            <a:endParaRPr lang="en-GB" dirty="0"/>
          </a:p>
        </p:txBody>
      </p:sp>
    </p:spTree>
    <p:extLst>
      <p:ext uri="{BB962C8B-B14F-4D97-AF65-F5344CB8AC3E}">
        <p14:creationId xmlns:p14="http://schemas.microsoft.com/office/powerpoint/2010/main" val="19627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000" kern="1200" dirty="0">
                <a:solidFill>
                  <a:schemeClr val="tx1"/>
                </a:solidFill>
                <a:effectLst/>
                <a:latin typeface="+mn-lt"/>
                <a:ea typeface="+mn-ea"/>
                <a:cs typeface="+mn-cs"/>
              </a:rPr>
              <a:t>SARAH</a:t>
            </a:r>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59D3BD33-2DE6-4534-9161-C50F4734BA92}" type="slidenum">
              <a:rPr lang="en-GB" smtClean="0"/>
              <a:pPr/>
              <a:t>6</a:t>
            </a:fld>
            <a:endParaRPr lang="en-GB" dirty="0"/>
          </a:p>
        </p:txBody>
      </p:sp>
    </p:spTree>
    <p:extLst>
      <p:ext uri="{BB962C8B-B14F-4D97-AF65-F5344CB8AC3E}">
        <p14:creationId xmlns:p14="http://schemas.microsoft.com/office/powerpoint/2010/main" val="105973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000" kern="1200" dirty="0">
                <a:solidFill>
                  <a:schemeClr val="tx1"/>
                </a:solidFill>
                <a:effectLst/>
                <a:latin typeface="+mn-lt"/>
                <a:ea typeface="+mn-ea"/>
                <a:cs typeface="+mn-cs"/>
              </a:rPr>
              <a:t>SARAH</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Nursing </a:t>
            </a:r>
            <a:r>
              <a:rPr lang="en-GB" sz="1000" kern="1200" dirty="0" err="1">
                <a:solidFill>
                  <a:schemeClr val="tx1"/>
                </a:solidFill>
                <a:effectLst/>
                <a:latin typeface="+mn-lt"/>
                <a:ea typeface="+mn-ea"/>
                <a:cs typeface="+mn-cs"/>
              </a:rPr>
              <a:t>Showoff</a:t>
            </a:r>
            <a:r>
              <a:rPr lang="en-GB" sz="1000" kern="1200" dirty="0">
                <a:solidFill>
                  <a:schemeClr val="tx1"/>
                </a:solidFill>
                <a:effectLst/>
                <a:latin typeface="+mn-lt"/>
                <a:ea typeface="+mn-ea"/>
                <a:cs typeface="+mn-cs"/>
              </a:rPr>
              <a:t>, ESRC Social Science Festival 2016, up to £1K. Look out for regular calls for similar activities from funders. Other examples: British Science Week or Being Human Festival of Arts &amp; Humanities.</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Small, one off event giving nurses and researchers a chance to “perform” their work to a public audience.</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Had to specify audience to funders and how we would reach them. We stated local residents in Cambridge with an interest in health and cultural activities. Funder wanted to reach new audiences to emphasise value of social science – we pointed out that many people think of nursing as being part of medicine, and don’t realise that most nursing research falls within the social sciences.</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It was a small project, so we managed it with our existing staffing. However, the funding allowed us to buy in freelance expertise, which was essential to success. </a:t>
            </a:r>
          </a:p>
          <a:p>
            <a:pPr marL="528066" marR="0" lvl="1" indent="-1714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mn-lt"/>
                <a:ea typeface="+mn-ea"/>
                <a:cs typeface="+mn-cs"/>
              </a:rPr>
              <a:t>The funding gave us the chance to try new things, which we then repeated in other contexts – </a:t>
            </a:r>
            <a:r>
              <a:rPr lang="en-GB" sz="1000" kern="1200" dirty="0" err="1">
                <a:solidFill>
                  <a:schemeClr val="tx1"/>
                </a:solidFill>
                <a:effectLst/>
                <a:latin typeface="+mn-lt"/>
                <a:ea typeface="+mn-ea"/>
                <a:cs typeface="+mn-cs"/>
              </a:rPr>
              <a:t>e.g</a:t>
            </a:r>
            <a:r>
              <a:rPr lang="en-GB" sz="1000" kern="1200" dirty="0">
                <a:solidFill>
                  <a:schemeClr val="tx1"/>
                </a:solidFill>
                <a:effectLst/>
                <a:latin typeface="+mn-lt"/>
                <a:ea typeface="+mn-ea"/>
                <a:cs typeface="+mn-cs"/>
              </a:rPr>
              <a:t> RCN Congress. Right now, you might want to use small project funding to try out new methods of virtual engagement. It doesn’t have to work perfectly! Specify importance of development to funder</a:t>
            </a:r>
          </a:p>
          <a:p>
            <a:pPr marL="528066" lvl="1" indent="-171450">
              <a:buFont typeface="Arial" panose="020B0604020202020204" pitchFamily="34" charset="0"/>
              <a:buChar char="•"/>
            </a:pPr>
            <a:r>
              <a:rPr lang="en-GB" sz="1000" kern="1200" dirty="0">
                <a:solidFill>
                  <a:schemeClr val="tx1"/>
                </a:solidFill>
                <a:effectLst/>
                <a:latin typeface="+mn-lt"/>
                <a:ea typeface="+mn-ea"/>
                <a:cs typeface="+mn-cs"/>
              </a:rPr>
              <a:t>Issues – in a pub! Struggled to find suitable venue. Also difficult to manage promotion in Cambridge when none of the team were based there, so numbers were lower than we had hoped (c. 30 attendees). However, we learnt a lot about what worked and didn’t work to help us repeat the activity.</a:t>
            </a:r>
          </a:p>
        </p:txBody>
      </p:sp>
      <p:sp>
        <p:nvSpPr>
          <p:cNvPr id="4" name="Slide Number Placeholder 3"/>
          <p:cNvSpPr>
            <a:spLocks noGrp="1"/>
          </p:cNvSpPr>
          <p:nvPr>
            <p:ph type="sldNum" sz="quarter" idx="10"/>
          </p:nvPr>
        </p:nvSpPr>
        <p:spPr/>
        <p:txBody>
          <a:bodyPr/>
          <a:lstStyle/>
          <a:p>
            <a:fld id="{59D3BD33-2DE6-4534-9161-C50F4734BA92}" type="slidenum">
              <a:rPr lang="en-GB" smtClean="0"/>
              <a:pPr/>
              <a:t>7</a:t>
            </a:fld>
            <a:endParaRPr lang="en-GB" dirty="0"/>
          </a:p>
        </p:txBody>
      </p:sp>
    </p:spTree>
    <p:extLst>
      <p:ext uri="{BB962C8B-B14F-4D97-AF65-F5344CB8AC3E}">
        <p14:creationId xmlns:p14="http://schemas.microsoft.com/office/powerpoint/2010/main" val="397671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000" kern="1200" dirty="0">
                <a:solidFill>
                  <a:schemeClr val="tx1"/>
                </a:solidFill>
                <a:effectLst/>
                <a:latin typeface="+mn-lt"/>
                <a:ea typeface="+mn-ea"/>
                <a:cs typeface="+mn-cs"/>
              </a:rPr>
              <a:t>SARAH</a:t>
            </a:r>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59D3BD33-2DE6-4534-9161-C50F4734BA92}" type="slidenum">
              <a:rPr lang="en-GB" smtClean="0"/>
              <a:pPr/>
              <a:t>8</a:t>
            </a:fld>
            <a:endParaRPr lang="en-GB" dirty="0"/>
          </a:p>
        </p:txBody>
      </p:sp>
    </p:spTree>
    <p:extLst>
      <p:ext uri="{BB962C8B-B14F-4D97-AF65-F5344CB8AC3E}">
        <p14:creationId xmlns:p14="http://schemas.microsoft.com/office/powerpoint/2010/main" val="165541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GB" sz="1000" kern="1200" dirty="0">
                <a:solidFill>
                  <a:schemeClr val="tx1"/>
                </a:solidFill>
                <a:effectLst/>
                <a:latin typeface="+mn-lt"/>
                <a:ea typeface="+mn-ea"/>
                <a:cs typeface="+mn-cs"/>
              </a:rPr>
              <a:t>SARAH</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What we did – conserve, digitise, interpret scrapbooks. Writer in residence.  With £60K funding</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Audiences – worked with funder to develop this, the nursing audience was really valuable to them. Importance of involvement of nurse volunteers. Also, more development – reaching new audiences. We held 3 workshops with our creative writer, one for nurses, one for those with an interest in family history and one for schoolchildren (a completely new audience for us!).</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Benefits – conservation/digitisation important for collection</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Capacity/staff (graduate trainee)</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Volunteers – we had thought we might need to involve public as volunteers, but actually HLF were very keen on us involving nurses. Talk to funder – the audience you think they want is not necessarily what they do! Ongoing input (expert volunteers)</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Evaluation – budget for this!</a:t>
            </a:r>
          </a:p>
          <a:p>
            <a:pPr marL="171450" lvl="0" indent="-171450">
              <a:buFont typeface="Arial" panose="020B0604020202020204" pitchFamily="34" charset="0"/>
              <a:buChar char="•"/>
            </a:pP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D3BD33-2DE6-4534-9161-C50F4734BA92}" type="slidenum">
              <a:rPr lang="en-GB" smtClean="0"/>
              <a:pPr/>
              <a:t>9</a:t>
            </a:fld>
            <a:endParaRPr lang="en-GB" dirty="0"/>
          </a:p>
        </p:txBody>
      </p:sp>
    </p:spTree>
    <p:extLst>
      <p:ext uri="{BB962C8B-B14F-4D97-AF65-F5344CB8AC3E}">
        <p14:creationId xmlns:p14="http://schemas.microsoft.com/office/powerpoint/2010/main" val="1788989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57D5B1-6CF3-9341-AF48-5BC8DDFD81B9}" type="datetime1">
              <a:rPr lang="en-GB" smtClean="0"/>
              <a:t>30/03/2021</a:t>
            </a:fld>
            <a:endParaRPr lang="en-US" dirty="0"/>
          </a:p>
        </p:txBody>
      </p:sp>
      <p:sp>
        <p:nvSpPr>
          <p:cNvPr id="5" name="Footer Placeholder 4"/>
          <p:cNvSpPr>
            <a:spLocks noGrp="1"/>
          </p:cNvSpPr>
          <p:nvPr>
            <p:ph type="ftr" sz="quarter" idx="11"/>
          </p:nvPr>
        </p:nvSpPr>
        <p:spPr>
          <a:xfrm>
            <a:off x="5781877" y="5296959"/>
            <a:ext cx="3086100" cy="304271"/>
          </a:xfrm>
          <a:prstGeom prst="rect">
            <a:avLst/>
          </a:prstGeom>
        </p:spPr>
        <p:txBody>
          <a:bodyPr/>
          <a:lstStyle>
            <a:lvl1pPr algn="r">
              <a:defRPr sz="1000">
                <a:solidFill>
                  <a:schemeClr val="bg1">
                    <a:lumMod val="65000"/>
                  </a:schemeClr>
                </a:solidFill>
              </a:defRPr>
            </a:lvl1pPr>
          </a:lstStyle>
          <a:p>
            <a:r>
              <a:rPr lang="en-US" dirty="0"/>
              <a:t>Alan Chalkley | Royal College of Nursing | 2017</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7879" y="329315"/>
            <a:ext cx="1910586" cy="7522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7DB3F-AB71-334D-A090-97E915C7E00E}" type="datetime1">
              <a:rPr lang="en-GB" smtClean="0"/>
              <a:t>30/03/2021</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6" name="Slide Number Placeholder 5"/>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A6A5B-960B-E044-92AA-28C8B9D43178}" type="datetime1">
              <a:rPr lang="en-GB" smtClean="0"/>
              <a:t>30/03/2021</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6" name="Slide Number Placeholder 5"/>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8017C-1DE8-AE45-BC79-DC48F8E6EC28}" type="datetime1">
              <a:rPr lang="en-GB" smtClean="0"/>
              <a:t>30/03/2021</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6" name="Slide Number Placeholder 5"/>
          <p:cNvSpPr>
            <a:spLocks noGrp="1"/>
          </p:cNvSpPr>
          <p:nvPr>
            <p:ph type="sldNum" sz="quarter" idx="12"/>
          </p:nvPr>
        </p:nvSpPr>
        <p:spPr/>
        <p:txBody>
          <a:bodyPr/>
          <a:lstStyle/>
          <a:p>
            <a:fld id="{46097FCE-267C-3942-BAEE-AC37110263F6}" type="slidenum">
              <a:rPr lang="en-US" smtClean="0"/>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7879" y="329315"/>
            <a:ext cx="1910586" cy="7522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C1F03-CE64-8F44-BB33-6982E12470B7}" type="datetime1">
              <a:rPr lang="en-GB" smtClean="0"/>
              <a:t>30/03/2021</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6" name="Slide Number Placeholder 5"/>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1802BE-D609-4F49-BEF5-82AB0C28AC7D}" type="datetime1">
              <a:rPr lang="en-GB" smtClean="0"/>
              <a:t>30/03/2021</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7" name="Slide Number Placeholder 6"/>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CE31D-E843-E545-94CB-DC3593B7D9E9}" type="datetime1">
              <a:rPr lang="en-GB" smtClean="0"/>
              <a:t>30/03/2021</a:t>
            </a:fld>
            <a:endParaRPr lang="en-US" dirty="0"/>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9" name="Slide Number Placeholder 8"/>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D6DBE2-06F4-C54B-89CD-9416252D832A}" type="datetime1">
              <a:rPr lang="en-GB" smtClean="0"/>
              <a:t>30/03/2021</a:t>
            </a:fld>
            <a:endParaRPr lang="en-US" dirty="0"/>
          </a:p>
        </p:txBody>
      </p:sp>
      <p:sp>
        <p:nvSpPr>
          <p:cNvPr id="4" name="Footer Placeholder 3"/>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5" name="Slide Number Placeholder 4"/>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E1ABE-5CB9-7342-BE45-85DB1759C6E6}" type="datetime1">
              <a:rPr lang="en-GB" smtClean="0"/>
              <a:t>30/03/2021</a:t>
            </a:fld>
            <a:endParaRPr lang="en-US" dirty="0"/>
          </a:p>
        </p:txBody>
      </p:sp>
      <p:sp>
        <p:nvSpPr>
          <p:cNvPr id="3" name="Footer Placeholder 2"/>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4" name="Slide Number Placeholder 3"/>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FEF138-7339-A841-BB16-4CA3A788B6C9}" type="datetime1">
              <a:rPr lang="en-GB" smtClean="0"/>
              <a:t>30/03/2021</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7" name="Slide Number Placeholder 6"/>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4C280D-BE07-A64E-B14C-5A2636ED6A94}" type="datetime1">
              <a:rPr lang="en-GB" smtClean="0"/>
              <a:t>30/03/2021</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7" name="Slide Number Placeholder 6"/>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ACC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06962E-FF4E-6C42-B955-DA191CDC757C}" type="datetime1">
              <a:rPr lang="en-GB" smtClean="0"/>
              <a:t>30/03/2021</a:t>
            </a:fld>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6097FCE-267C-3942-BAEE-AC37110263F6}" type="slidenum">
              <a:rPr lang="en-US" smtClean="0"/>
              <a:t>‹#›</a:t>
            </a:fld>
            <a:endParaRPr lang="en-US" dirty="0"/>
          </a:p>
        </p:txBody>
      </p:sp>
      <p:sp>
        <p:nvSpPr>
          <p:cNvPr id="9" name="Footer Placeholder 8"/>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Alan Chalkley | Royal College of Nursing | 2017</a:t>
            </a:r>
          </a:p>
        </p:txBody>
      </p:sp>
      <p:pic>
        <p:nvPicPr>
          <p:cNvPr id="12" name="Picture 11"/>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rot="5400000">
            <a:off x="-3718836" y="-660352"/>
            <a:ext cx="8507282" cy="6011679"/>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arah.Chaney@rcn.org.uk"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BDD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4669" y="150594"/>
            <a:ext cx="3394662" cy="1336648"/>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735183"/>
            <a:ext cx="9144000" cy="6096000"/>
          </a:xfrm>
          <a:prstGeom prst="rect">
            <a:avLst/>
          </a:prstGeom>
        </p:spPr>
      </p:pic>
      <p:sp>
        <p:nvSpPr>
          <p:cNvPr id="11" name="Rectangle 10"/>
          <p:cNvSpPr/>
          <p:nvPr/>
        </p:nvSpPr>
        <p:spPr>
          <a:xfrm>
            <a:off x="0" y="1593669"/>
            <a:ext cx="9144000" cy="141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p:cNvGrpSpPr/>
          <p:nvPr/>
        </p:nvGrpSpPr>
        <p:grpSpPr>
          <a:xfrm>
            <a:off x="308646" y="3890256"/>
            <a:ext cx="3100761" cy="1537909"/>
            <a:chOff x="151891" y="3423799"/>
            <a:chExt cx="3100761" cy="1537909"/>
          </a:xfrm>
        </p:grpSpPr>
        <p:sp>
          <p:nvSpPr>
            <p:cNvPr id="12" name="Rectangle 11"/>
            <p:cNvSpPr/>
            <p:nvPr/>
          </p:nvSpPr>
          <p:spPr>
            <a:xfrm>
              <a:off x="151891" y="3423799"/>
              <a:ext cx="3100761" cy="1537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308646" y="3547769"/>
              <a:ext cx="2944006" cy="1289967"/>
            </a:xfrm>
            <a:prstGeom prst="rect">
              <a:avLst/>
            </a:prstGeom>
          </p:spPr>
          <p:txBody>
            <a:bodyPr vert="horz" lIns="91440" tIns="45720" rIns="91440" bIns="45720" rtlCol="0" anchor="ctr">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FUNDING OUR FUTURE!</a:t>
              </a:r>
              <a:endParaRPr lang="en-US" sz="3600" b="1" dirty="0">
                <a:solidFill>
                  <a:srgbClr val="01ACC8"/>
                </a:solidFill>
                <a:latin typeface="Helvetica" charset="0"/>
                <a:ea typeface="Helvetica" charset="0"/>
                <a:cs typeface="Helvetica" charset="0"/>
              </a:endParaRPr>
            </a:p>
          </p:txBody>
        </p:sp>
      </p:grpSp>
    </p:spTree>
    <p:extLst>
      <p:ext uri="{BB962C8B-B14F-4D97-AF65-F5344CB8AC3E}">
        <p14:creationId xmlns:p14="http://schemas.microsoft.com/office/powerpoint/2010/main" val="5507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3AF1710F-A441-4376-843C-2B49E616C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375" y="0"/>
            <a:ext cx="8573249" cy="5715000"/>
          </a:xfrm>
          <a:prstGeom prst="rect">
            <a:avLst/>
          </a:prstGeom>
        </p:spPr>
      </p:pic>
      <p:sp>
        <p:nvSpPr>
          <p:cNvPr id="9" name="Title 1"/>
          <p:cNvSpPr txBox="1">
            <a:spLocks/>
          </p:cNvSpPr>
          <p:nvPr/>
        </p:nvSpPr>
        <p:spPr>
          <a:xfrm>
            <a:off x="285375" y="4609201"/>
            <a:ext cx="6521825" cy="816239"/>
          </a:xfrm>
          <a:prstGeom prst="rect">
            <a:avLst/>
          </a:prstGeom>
          <a:solidFill>
            <a:schemeClr val="bg1"/>
          </a:solidFill>
        </p:spPr>
        <p:txBody>
          <a:bodyPr vert="horz" lIns="91440" tIns="45720" rIns="91440" bIns="45720" rtlCol="0" anchor="ctr">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4: EXTERNAL PARTNERSHIPS</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42132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308645" y="1747520"/>
            <a:ext cx="3592795" cy="3466479"/>
          </a:xfrm>
          <a:prstGeom prst="rect">
            <a:avLst/>
          </a:prstGeom>
        </p:spPr>
        <p:txBody>
          <a:bodyPr/>
          <a:lstStyle/>
          <a:p>
            <a:pPr marL="548478" indent="-457200" defTabSz="761970">
              <a:spcBef>
                <a:spcPct val="20000"/>
              </a:spcBef>
              <a:buFont typeface="Arial" panose="020B0604020202020204" pitchFamily="34" charset="0"/>
              <a:buChar char="•"/>
              <a:defRPr/>
            </a:pPr>
            <a:r>
              <a:rPr lang="en-GB" sz="2667" dirty="0"/>
              <a:t>Finding a partner</a:t>
            </a:r>
          </a:p>
          <a:p>
            <a:pPr marL="548478" indent="-457200" defTabSz="761970">
              <a:spcBef>
                <a:spcPct val="20000"/>
              </a:spcBef>
              <a:buFont typeface="Arial" panose="020B0604020202020204" pitchFamily="34" charset="0"/>
              <a:buChar char="•"/>
              <a:defRPr/>
            </a:pPr>
            <a:r>
              <a:rPr lang="en-GB" sz="2667" dirty="0"/>
              <a:t>Setting the boundaries</a:t>
            </a:r>
          </a:p>
          <a:p>
            <a:pPr marL="548478" indent="-457200" defTabSz="761970">
              <a:spcBef>
                <a:spcPct val="20000"/>
              </a:spcBef>
              <a:buFont typeface="Arial" panose="020B0604020202020204" pitchFamily="34" charset="0"/>
              <a:buChar char="•"/>
              <a:defRPr/>
            </a:pPr>
            <a:r>
              <a:rPr lang="en-GB" sz="2667" dirty="0"/>
              <a:t>Benefits for you</a:t>
            </a:r>
          </a:p>
          <a:p>
            <a:pPr marL="548478" indent="-457200" defTabSz="761970">
              <a:spcBef>
                <a:spcPct val="20000"/>
              </a:spcBef>
              <a:buFont typeface="Arial" panose="020B0604020202020204" pitchFamily="34" charset="0"/>
              <a:buChar char="•"/>
              <a:defRPr/>
            </a:pPr>
            <a:r>
              <a:rPr lang="en-GB" sz="2667" dirty="0"/>
              <a:t>Benefits for them</a:t>
            </a:r>
          </a:p>
        </p:txBody>
      </p:sp>
      <p:pic>
        <p:nvPicPr>
          <p:cNvPr id="4" name="Picture 3" descr="A picture containing text, person, people, accessory&#10;&#10;Description automatically generated">
            <a:extLst>
              <a:ext uri="{FF2B5EF4-FFF2-40B4-BE49-F238E27FC236}">
                <a16:creationId xmlns:a16="http://schemas.microsoft.com/office/drawing/2014/main" id="{1CFFDA44-401D-495C-B592-182DC525E0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3840" y="0"/>
            <a:ext cx="4286250" cy="5715000"/>
          </a:xfrm>
          <a:prstGeom prst="rect">
            <a:avLst/>
          </a:prstGeom>
        </p:spPr>
      </p:pic>
      <p:sp>
        <p:nvSpPr>
          <p:cNvPr id="9" name="Title 1">
            <a:extLst>
              <a:ext uri="{FF2B5EF4-FFF2-40B4-BE49-F238E27FC236}">
                <a16:creationId xmlns:a16="http://schemas.microsoft.com/office/drawing/2014/main" id="{6C60BD20-4759-431C-B6FE-66AB8C5D936E}"/>
              </a:ext>
            </a:extLst>
          </p:cNvPr>
          <p:cNvSpPr txBox="1">
            <a:spLocks/>
          </p:cNvSpPr>
          <p:nvPr/>
        </p:nvSpPr>
        <p:spPr>
          <a:xfrm>
            <a:off x="308645" y="277603"/>
            <a:ext cx="5848315" cy="779038"/>
          </a:xfrm>
          <a:prstGeom prst="rect">
            <a:avLst/>
          </a:prstGeom>
          <a:solidFill>
            <a:schemeClr val="bg1"/>
          </a:solidFill>
        </p:spPr>
        <p:txBody>
          <a:bodyPr vert="horz" lIns="91440" tIns="45720" rIns="91440" bIns="45720" rtlCol="0" anchor="ctr">
            <a:normAutofit fontScale="8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UNIVERSITY PARTNERSHIPS</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326251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able, indoor, person&#10;&#10;Description automatically generated">
            <a:extLst>
              <a:ext uri="{FF2B5EF4-FFF2-40B4-BE49-F238E27FC236}">
                <a16:creationId xmlns:a16="http://schemas.microsoft.com/office/drawing/2014/main" id="{D6AB6641-7343-41B2-BC71-A56EDCBD3F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 y="0"/>
            <a:ext cx="8572500" cy="5715000"/>
          </a:xfrm>
          <a:prstGeom prst="rect">
            <a:avLst/>
          </a:prstGeom>
        </p:spPr>
      </p:pic>
      <p:sp>
        <p:nvSpPr>
          <p:cNvPr id="9" name="Title 1"/>
          <p:cNvSpPr txBox="1">
            <a:spLocks/>
          </p:cNvSpPr>
          <p:nvPr/>
        </p:nvSpPr>
        <p:spPr>
          <a:xfrm>
            <a:off x="285375" y="4609201"/>
            <a:ext cx="6521825" cy="816239"/>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5: INTERNAL PARTNERSHIPS</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3911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6156960" y="1056642"/>
            <a:ext cx="2783840" cy="4177678"/>
          </a:xfrm>
          <a:prstGeom prst="rect">
            <a:avLst/>
          </a:prstGeom>
        </p:spPr>
        <p:txBody>
          <a:bodyPr/>
          <a:lstStyle/>
          <a:p>
            <a:pPr marL="91278" defTabSz="761970">
              <a:spcBef>
                <a:spcPct val="20000"/>
              </a:spcBef>
              <a:defRPr/>
            </a:pPr>
            <a:r>
              <a:rPr lang="en-GB" sz="2667" dirty="0"/>
              <a:t>Congress Digitisation Project</a:t>
            </a:r>
          </a:p>
          <a:p>
            <a:pPr marL="548478" indent="-457200" defTabSz="761970">
              <a:spcBef>
                <a:spcPct val="20000"/>
              </a:spcBef>
              <a:buFont typeface="Arial" panose="020B0604020202020204" pitchFamily="34" charset="0"/>
              <a:buChar char="•"/>
              <a:defRPr/>
            </a:pPr>
            <a:r>
              <a:rPr lang="en-GB" sz="2667" dirty="0"/>
              <a:t>Identifying budget streams</a:t>
            </a:r>
          </a:p>
          <a:p>
            <a:pPr marL="548478" indent="-457200" defTabSz="761970">
              <a:spcBef>
                <a:spcPct val="20000"/>
              </a:spcBef>
              <a:buFont typeface="Arial" panose="020B0604020202020204" pitchFamily="34" charset="0"/>
              <a:buChar char="•"/>
              <a:defRPr/>
            </a:pPr>
            <a:r>
              <a:rPr lang="en-GB" sz="2667" dirty="0"/>
              <a:t>Audiences</a:t>
            </a:r>
          </a:p>
          <a:p>
            <a:pPr marL="548478" indent="-457200" defTabSz="761970">
              <a:spcBef>
                <a:spcPct val="20000"/>
              </a:spcBef>
              <a:buFont typeface="Arial" panose="020B0604020202020204" pitchFamily="34" charset="0"/>
              <a:buChar char="•"/>
              <a:defRPr/>
            </a:pPr>
            <a:r>
              <a:rPr lang="en-GB" sz="2667" dirty="0"/>
              <a:t>The art of persuasion!</a:t>
            </a:r>
          </a:p>
        </p:txBody>
      </p:sp>
      <p:sp>
        <p:nvSpPr>
          <p:cNvPr id="9" name="Title 1">
            <a:extLst>
              <a:ext uri="{FF2B5EF4-FFF2-40B4-BE49-F238E27FC236}">
                <a16:creationId xmlns:a16="http://schemas.microsoft.com/office/drawing/2014/main" id="{6C60BD20-4759-431C-B6FE-66AB8C5D936E}"/>
              </a:ext>
            </a:extLst>
          </p:cNvPr>
          <p:cNvSpPr txBox="1">
            <a:spLocks/>
          </p:cNvSpPr>
          <p:nvPr/>
        </p:nvSpPr>
        <p:spPr>
          <a:xfrm>
            <a:off x="308645" y="277603"/>
            <a:ext cx="5848315" cy="779038"/>
          </a:xfrm>
          <a:prstGeom prst="rect">
            <a:avLst/>
          </a:prstGeom>
          <a:solidFill>
            <a:schemeClr val="bg1"/>
          </a:solidFill>
        </p:spPr>
        <p:txBody>
          <a:bodyPr vert="horz" lIns="91440" tIns="45720" rIns="91440" bIns="45720" rtlCol="0" anchor="ctr">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INTERNAL PARTNERSHIPS</a:t>
            </a:r>
            <a:endParaRPr lang="en-US" sz="3600" b="1" dirty="0">
              <a:solidFill>
                <a:srgbClr val="01ACC8"/>
              </a:solidFill>
              <a:latin typeface="Helvetica" charset="0"/>
              <a:ea typeface="Helvetica" charset="0"/>
              <a:cs typeface="Helvetica" charset="0"/>
            </a:endParaRPr>
          </a:p>
        </p:txBody>
      </p:sp>
      <p:pic>
        <p:nvPicPr>
          <p:cNvPr id="1026" name="Picture 2" descr="RCN Congress 2007">
            <a:extLst>
              <a:ext uri="{FF2B5EF4-FFF2-40B4-BE49-F238E27FC236}">
                <a16:creationId xmlns:a16="http://schemas.microsoft.com/office/drawing/2014/main" id="{D46203DD-D935-4308-9448-0FDB0596F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 y="1240481"/>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1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standing, indoor, posing&#10;&#10;Description automatically generated">
            <a:extLst>
              <a:ext uri="{FF2B5EF4-FFF2-40B4-BE49-F238E27FC236}">
                <a16:creationId xmlns:a16="http://schemas.microsoft.com/office/drawing/2014/main" id="{688A1BE8-1F0E-4C30-8219-58965D203B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087" y="0"/>
            <a:ext cx="8571826" cy="5715000"/>
          </a:xfrm>
          <a:prstGeom prst="rect">
            <a:avLst/>
          </a:prstGeom>
        </p:spPr>
      </p:pic>
      <p:sp>
        <p:nvSpPr>
          <p:cNvPr id="9" name="Title 1"/>
          <p:cNvSpPr txBox="1">
            <a:spLocks/>
          </p:cNvSpPr>
          <p:nvPr/>
        </p:nvSpPr>
        <p:spPr>
          <a:xfrm>
            <a:off x="285375" y="4609201"/>
            <a:ext cx="6521825" cy="816239"/>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6: CONCLUSION</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32625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7045" y="2208276"/>
            <a:ext cx="7249909"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a:xfrm>
            <a:off x="1169043" y="1727774"/>
            <a:ext cx="6805914" cy="3534038"/>
          </a:xfrm>
        </p:spPr>
        <p:txBody>
          <a:bodyPr/>
          <a:lstStyle/>
          <a:p>
            <a:endParaRPr lang="en-US" sz="2000" dirty="0">
              <a:solidFill>
                <a:schemeClr val="bg1"/>
              </a:solidFill>
              <a:latin typeface="Helvetica" charset="0"/>
              <a:ea typeface="Helvetica" charset="0"/>
              <a:cs typeface="Helvetica" charset="0"/>
            </a:endParaRPr>
          </a:p>
          <a:p>
            <a:endParaRPr lang="en-US" sz="2000" dirty="0">
              <a:solidFill>
                <a:schemeClr val="bg1"/>
              </a:solidFill>
              <a:latin typeface="Helvetica" charset="0"/>
              <a:ea typeface="Helvetica" charset="0"/>
              <a:cs typeface="Helvetica" charset="0"/>
            </a:endParaRPr>
          </a:p>
          <a:p>
            <a:endParaRPr lang="en-US" sz="2000" dirty="0">
              <a:solidFill>
                <a:schemeClr val="bg1"/>
              </a:solidFill>
              <a:latin typeface="Helvetica" charset="0"/>
              <a:ea typeface="Helvetica" charset="0"/>
              <a:cs typeface="Helvetica" charset="0"/>
            </a:endParaRPr>
          </a:p>
          <a:p>
            <a:endParaRPr lang="en-US" sz="2000" dirty="0">
              <a:solidFill>
                <a:schemeClr val="bg1"/>
              </a:solidFill>
              <a:latin typeface="Helvetica" charset="0"/>
              <a:ea typeface="Helvetica" charset="0"/>
              <a:cs typeface="Helvetica" charset="0"/>
            </a:endParaRPr>
          </a:p>
          <a:p>
            <a:r>
              <a:rPr lang="en-US" sz="3200" b="1" dirty="0">
                <a:solidFill>
                  <a:srgbClr val="01ACC8"/>
                </a:solidFill>
                <a:latin typeface="Helvetica" charset="0"/>
                <a:ea typeface="Helvetica" charset="0"/>
                <a:cs typeface="Helvetica" charset="0"/>
              </a:rPr>
              <a:t>QUESTIONS &amp; REFLECTIONS?</a:t>
            </a:r>
          </a:p>
          <a:p>
            <a:endParaRPr lang="en-US" sz="2400" b="1" dirty="0">
              <a:solidFill>
                <a:schemeClr val="bg1"/>
              </a:solidFill>
              <a:latin typeface="Helvetica" charset="0"/>
              <a:ea typeface="Helvetica" charset="0"/>
              <a:cs typeface="Helvetica" charset="0"/>
            </a:endParaRPr>
          </a:p>
          <a:p>
            <a:r>
              <a:rPr lang="en-US" sz="2400" b="1" dirty="0">
                <a:solidFill>
                  <a:schemeClr val="bg1"/>
                </a:solidFill>
                <a:latin typeface="Helvetica" charset="0"/>
                <a:ea typeface="Helvetica" charset="0"/>
                <a:cs typeface="Helvetica" charset="0"/>
              </a:rPr>
              <a:t>Sarah Chaney – S</a:t>
            </a:r>
            <a:r>
              <a:rPr lang="en-US" sz="2400" b="1" u="sng" dirty="0">
                <a:solidFill>
                  <a:schemeClr val="bg1"/>
                </a:solidFill>
                <a:latin typeface="Helvetica" charset="0"/>
                <a:ea typeface="Helvetica" charset="0"/>
                <a:cs typeface="Helvetica" charset="0"/>
                <a:hlinkClick r:id="rId3">
                  <a:extLst>
                    <a:ext uri="{A12FA001-AC4F-418D-AE19-62706E023703}">
                      <ahyp:hlinkClr xmlns:ahyp="http://schemas.microsoft.com/office/drawing/2018/hyperlinkcolor" val="tx"/>
                    </a:ext>
                  </a:extLst>
                </a:hlinkClick>
              </a:rPr>
              <a:t>arah.Chaney@rcn.org.uk</a:t>
            </a:r>
            <a:endParaRPr lang="en-US" sz="2400" b="1" u="sng" dirty="0">
              <a:solidFill>
                <a:schemeClr val="bg1"/>
              </a:solidFill>
              <a:latin typeface="Helvetica" charset="0"/>
              <a:ea typeface="Helvetica" charset="0"/>
              <a:cs typeface="Helvetica" charset="0"/>
            </a:endParaRPr>
          </a:p>
          <a:p>
            <a:r>
              <a:rPr lang="en-US" sz="2400" b="1" dirty="0">
                <a:solidFill>
                  <a:schemeClr val="bg1"/>
                </a:solidFill>
                <a:latin typeface="Helvetica" charset="0"/>
                <a:ea typeface="Helvetica" charset="0"/>
                <a:cs typeface="Helvetica" charset="0"/>
              </a:rPr>
              <a:t>Teresa Doherty– </a:t>
            </a:r>
            <a:r>
              <a:rPr lang="en-US" sz="2400" b="1" u="sng" dirty="0">
                <a:solidFill>
                  <a:schemeClr val="bg1"/>
                </a:solidFill>
                <a:latin typeface="Helvetica" charset="0"/>
                <a:ea typeface="Helvetica" charset="0"/>
                <a:cs typeface="Helvetica" charset="0"/>
              </a:rPr>
              <a:t>Teresa.Doherty@rcn.org.uk</a:t>
            </a:r>
          </a:p>
          <a:p>
            <a:endParaRPr lang="en-US" sz="2400" b="1" dirty="0">
              <a:solidFill>
                <a:schemeClr val="bg1"/>
              </a:solidFill>
              <a:latin typeface="Helvetica" charset="0"/>
              <a:ea typeface="Helvetica" charset="0"/>
              <a:cs typeface="Helvetica" charset="0"/>
            </a:endParaRPr>
          </a:p>
          <a:p>
            <a:r>
              <a:rPr lang="en-US" sz="2400" b="1" dirty="0">
                <a:solidFill>
                  <a:schemeClr val="bg1"/>
                </a:solidFill>
                <a:latin typeface="Helvetica" charset="0"/>
                <a:ea typeface="Helvetica" charset="0"/>
                <a:cs typeface="Helvetica" charset="0"/>
              </a:rPr>
              <a:t>www.rcn.org.uk/library </a:t>
            </a:r>
          </a:p>
          <a:p>
            <a:endParaRPr lang="en-US" sz="2400" b="1" dirty="0">
              <a:solidFill>
                <a:schemeClr val="accent1">
                  <a:lumMod val="75000"/>
                </a:schemeClr>
              </a:solidFill>
              <a:latin typeface="Helvetica" charset="0"/>
              <a:ea typeface="Helvetica" charset="0"/>
              <a:cs typeface="Helvetica" charset="0"/>
            </a:endParaRPr>
          </a:p>
          <a:p>
            <a:r>
              <a:rPr lang="en-US" sz="2400" b="1" dirty="0">
                <a:solidFill>
                  <a:schemeClr val="accent1">
                    <a:lumMod val="75000"/>
                  </a:schemeClr>
                </a:solidFill>
                <a:latin typeface="Helvetica" charset="0"/>
                <a:ea typeface="Helvetica" charset="0"/>
                <a:cs typeface="Helvetica" charset="0"/>
              </a:rPr>
              <a:t>Social media @RCNLibraries</a:t>
            </a:r>
          </a:p>
          <a:p>
            <a:endParaRPr lang="en-US" sz="2400" b="1" dirty="0">
              <a:solidFill>
                <a:schemeClr val="bg1"/>
              </a:solidFill>
              <a:latin typeface="Helvetica" charset="0"/>
              <a:ea typeface="Helvetica" charset="0"/>
              <a:cs typeface="Helvetica" charset="0"/>
            </a:endParaRPr>
          </a:p>
          <a:p>
            <a:endParaRPr lang="en-US" sz="2000" dirty="0">
              <a:solidFill>
                <a:schemeClr val="bg1"/>
              </a:solidFill>
              <a:latin typeface="Helvetica" charset="0"/>
              <a:ea typeface="Helvetica" charset="0"/>
              <a:cs typeface="Helvetica"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4669" y="391125"/>
            <a:ext cx="3394662" cy="1336648"/>
          </a:xfrm>
          <a:prstGeom prst="rect">
            <a:avLst/>
          </a:prstGeom>
        </p:spPr>
      </p:pic>
    </p:spTree>
    <p:extLst>
      <p:ext uri="{BB962C8B-B14F-4D97-AF65-F5344CB8AC3E}">
        <p14:creationId xmlns:p14="http://schemas.microsoft.com/office/powerpoint/2010/main" val="6996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7745" y="457200"/>
            <a:ext cx="3255264"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txBox="1">
            <a:spLocks/>
          </p:cNvSpPr>
          <p:nvPr/>
        </p:nvSpPr>
        <p:spPr>
          <a:xfrm>
            <a:off x="3984533" y="1800322"/>
            <a:ext cx="4859021" cy="2923877"/>
          </a:xfrm>
          <a:prstGeom prst="rect">
            <a:avLst/>
          </a:prstGeom>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pPr>
            <a:r>
              <a:rPr lang="en-GB" b="1" dirty="0">
                <a:solidFill>
                  <a:schemeClr val="bg1"/>
                </a:solidFill>
                <a:latin typeface="Helvetica" charset="0"/>
                <a:ea typeface="Helvetica" charset="0"/>
                <a:cs typeface="Helvetica" charset="0"/>
              </a:rPr>
              <a:t>The Library and Archive service in context</a:t>
            </a:r>
            <a:r>
              <a:rPr lang="en-GB" dirty="0">
                <a:solidFill>
                  <a:schemeClr val="bg1"/>
                </a:solidFill>
                <a:latin typeface="Helvetica" charset="0"/>
                <a:ea typeface="Helvetica" charset="0"/>
                <a:cs typeface="Helvetica" charset="0"/>
              </a:rPr>
              <a:t>:</a:t>
            </a:r>
          </a:p>
          <a:p>
            <a:pPr marL="285750" lvl="0" indent="-285750" algn="l">
              <a:lnSpc>
                <a:spcPct val="100000"/>
              </a:lnSpc>
              <a:buFont typeface="Arial" charset="0"/>
              <a:buChar char="•"/>
            </a:pPr>
            <a:r>
              <a:rPr lang="en-GB" dirty="0">
                <a:solidFill>
                  <a:schemeClr val="bg1"/>
                </a:solidFill>
                <a:latin typeface="Helvetica" charset="0"/>
                <a:ea typeface="Helvetica" charset="0"/>
                <a:cs typeface="Helvetica" charset="0"/>
              </a:rPr>
              <a:t>libraries in London, Cardiff, Edinburgh and Belfast</a:t>
            </a:r>
          </a:p>
          <a:p>
            <a:pPr marL="285750" lvl="0" indent="-285750" algn="l">
              <a:lnSpc>
                <a:spcPct val="100000"/>
              </a:lnSpc>
              <a:buFont typeface="Arial" charset="0"/>
              <a:buChar char="•"/>
            </a:pPr>
            <a:r>
              <a:rPr lang="en-GB" dirty="0">
                <a:solidFill>
                  <a:schemeClr val="bg1"/>
                </a:solidFill>
                <a:latin typeface="Helvetica" charset="0"/>
                <a:ea typeface="Helvetica" charset="0"/>
                <a:cs typeface="Helvetica" charset="0"/>
              </a:rPr>
              <a:t>54,000 print books</a:t>
            </a:r>
          </a:p>
          <a:p>
            <a:pPr marL="285750" lvl="0" indent="-285750" algn="l">
              <a:lnSpc>
                <a:spcPct val="100000"/>
              </a:lnSpc>
              <a:buFont typeface="Arial" charset="0"/>
              <a:buChar char="•"/>
            </a:pPr>
            <a:r>
              <a:rPr lang="en-GB" dirty="0">
                <a:solidFill>
                  <a:schemeClr val="bg1"/>
                </a:solidFill>
                <a:latin typeface="Helvetica" charset="0"/>
                <a:ea typeface="Helvetica" charset="0"/>
                <a:cs typeface="Helvetica" charset="0"/>
              </a:rPr>
              <a:t>1,100 e-journals</a:t>
            </a:r>
          </a:p>
          <a:p>
            <a:pPr marL="285750" lvl="0" indent="-285750" algn="l">
              <a:lnSpc>
                <a:spcPct val="100000"/>
              </a:lnSpc>
              <a:buFont typeface="Arial" charset="0"/>
              <a:buChar char="•"/>
            </a:pPr>
            <a:r>
              <a:rPr lang="en-GB" dirty="0">
                <a:solidFill>
                  <a:schemeClr val="bg1"/>
                </a:solidFill>
                <a:latin typeface="Helvetica" charset="0"/>
                <a:ea typeface="Helvetica" charset="0"/>
                <a:cs typeface="Helvetica" charset="0"/>
              </a:rPr>
              <a:t>30,000 e-books</a:t>
            </a:r>
          </a:p>
          <a:p>
            <a:pPr marL="285750" lvl="0" indent="-285750" algn="l">
              <a:lnSpc>
                <a:spcPct val="100000"/>
              </a:lnSpc>
              <a:buFont typeface="Arial" charset="0"/>
              <a:buChar char="•"/>
            </a:pPr>
            <a:endParaRPr lang="en-GB" dirty="0">
              <a:solidFill>
                <a:schemeClr val="bg1"/>
              </a:solidFill>
              <a:latin typeface="Helvetica" charset="0"/>
              <a:ea typeface="Helvetica" charset="0"/>
              <a:cs typeface="Helvetica" charset="0"/>
            </a:endParaRPr>
          </a:p>
          <a:p>
            <a:pPr lvl="0" algn="l">
              <a:lnSpc>
                <a:spcPct val="100000"/>
              </a:lnSpc>
            </a:pPr>
            <a:r>
              <a:rPr lang="en-GB" u="sng" dirty="0">
                <a:solidFill>
                  <a:schemeClr val="bg1"/>
                </a:solidFill>
                <a:latin typeface="Helvetica" charset="0"/>
                <a:ea typeface="Helvetica" charset="0"/>
                <a:cs typeface="Helvetica" charset="0"/>
              </a:rPr>
              <a:t>www.rcn.org.uk/library</a:t>
            </a:r>
            <a:r>
              <a:rPr lang="en-GB" dirty="0">
                <a:solidFill>
                  <a:schemeClr val="bg1"/>
                </a:solidFill>
                <a:latin typeface="Helvetica" charset="0"/>
                <a:ea typeface="Helvetica" charset="0"/>
                <a:cs typeface="Helvetica" charset="0"/>
              </a:rPr>
              <a:t>            @RCNLibraries</a:t>
            </a:r>
          </a:p>
        </p:txBody>
      </p:sp>
      <p:sp>
        <p:nvSpPr>
          <p:cNvPr id="11" name="Title 1"/>
          <p:cNvSpPr txBox="1">
            <a:spLocks/>
          </p:cNvSpPr>
          <p:nvPr/>
        </p:nvSpPr>
        <p:spPr>
          <a:xfrm>
            <a:off x="308645" y="303702"/>
            <a:ext cx="5168611" cy="99684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RCN Libraries</a:t>
            </a:r>
            <a:endParaRPr lang="en-US" sz="3600" b="1" dirty="0">
              <a:solidFill>
                <a:srgbClr val="01ACC8"/>
              </a:solidFill>
              <a:latin typeface="Helvetica" charset="0"/>
              <a:ea typeface="Helvetica" charset="0"/>
              <a:cs typeface="Helvetica" charset="0"/>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841" y="1107522"/>
            <a:ext cx="3051261" cy="4317918"/>
          </a:xfrm>
          <a:prstGeom prst="rect">
            <a:avLst/>
          </a:prstGeom>
        </p:spPr>
      </p:pic>
      <p:sp>
        <p:nvSpPr>
          <p:cNvPr id="13" name="Oval 12"/>
          <p:cNvSpPr/>
          <p:nvPr/>
        </p:nvSpPr>
        <p:spPr>
          <a:xfrm>
            <a:off x="2902094" y="4666488"/>
            <a:ext cx="133714" cy="13371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094800" y="4666488"/>
            <a:ext cx="133714" cy="13371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527446" y="3456432"/>
            <a:ext cx="133714" cy="13371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195350" y="2990089"/>
            <a:ext cx="133714" cy="13371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630293" y="4348038"/>
            <a:ext cx="669497" cy="261610"/>
          </a:xfrm>
          <a:prstGeom prst="rect">
            <a:avLst/>
          </a:prstGeom>
          <a:solidFill>
            <a:srgbClr val="01ACC8"/>
          </a:solidFill>
          <a:ln w="12700">
            <a:solidFill>
              <a:schemeClr val="bg1"/>
            </a:solidFill>
          </a:ln>
        </p:spPr>
        <p:txBody>
          <a:bodyPr wrap="square" rtlCol="0">
            <a:spAutoFit/>
          </a:bodyPr>
          <a:lstStyle/>
          <a:p>
            <a:pPr algn="ctr"/>
            <a:r>
              <a:rPr lang="en-US" sz="1100" dirty="0">
                <a:solidFill>
                  <a:schemeClr val="bg1"/>
                </a:solidFill>
                <a:latin typeface="Helvetica" charset="0"/>
                <a:ea typeface="Helvetica" charset="0"/>
                <a:cs typeface="Helvetica" charset="0"/>
              </a:rPr>
              <a:t>London</a:t>
            </a:r>
          </a:p>
        </p:txBody>
      </p:sp>
      <p:sp>
        <p:nvSpPr>
          <p:cNvPr id="18" name="TextBox 17"/>
          <p:cNvSpPr txBox="1"/>
          <p:nvPr/>
        </p:nvSpPr>
        <p:spPr>
          <a:xfrm>
            <a:off x="1882566" y="4348038"/>
            <a:ext cx="606191" cy="261610"/>
          </a:xfrm>
          <a:prstGeom prst="rect">
            <a:avLst/>
          </a:prstGeom>
          <a:solidFill>
            <a:srgbClr val="01ACC8"/>
          </a:solidFill>
          <a:ln w="12700">
            <a:solidFill>
              <a:schemeClr val="bg1"/>
            </a:solidFill>
          </a:ln>
        </p:spPr>
        <p:txBody>
          <a:bodyPr wrap="square" rtlCol="0">
            <a:spAutoFit/>
          </a:bodyPr>
          <a:lstStyle/>
          <a:p>
            <a:pPr algn="ctr"/>
            <a:r>
              <a:rPr lang="en-US" sz="1100" dirty="0">
                <a:solidFill>
                  <a:schemeClr val="bg1"/>
                </a:solidFill>
                <a:latin typeface="Helvetica" charset="0"/>
                <a:ea typeface="Helvetica" charset="0"/>
                <a:cs typeface="Helvetica" charset="0"/>
              </a:rPr>
              <a:t>Cardiff</a:t>
            </a:r>
          </a:p>
        </p:txBody>
      </p:sp>
      <p:sp>
        <p:nvSpPr>
          <p:cNvPr id="19" name="TextBox 18"/>
          <p:cNvSpPr txBox="1"/>
          <p:nvPr/>
        </p:nvSpPr>
        <p:spPr>
          <a:xfrm>
            <a:off x="1267354" y="3118073"/>
            <a:ext cx="648911" cy="261610"/>
          </a:xfrm>
          <a:prstGeom prst="rect">
            <a:avLst/>
          </a:prstGeom>
          <a:solidFill>
            <a:srgbClr val="01ACC8"/>
          </a:solidFill>
          <a:ln w="12700">
            <a:solidFill>
              <a:schemeClr val="bg1"/>
            </a:solidFill>
          </a:ln>
        </p:spPr>
        <p:txBody>
          <a:bodyPr wrap="square" rtlCol="0">
            <a:spAutoFit/>
          </a:bodyPr>
          <a:lstStyle/>
          <a:p>
            <a:pPr algn="ctr"/>
            <a:r>
              <a:rPr lang="en-US" sz="1100" dirty="0">
                <a:solidFill>
                  <a:schemeClr val="bg1"/>
                </a:solidFill>
                <a:latin typeface="Helvetica" charset="0"/>
                <a:ea typeface="Helvetica" charset="0"/>
                <a:cs typeface="Helvetica" charset="0"/>
              </a:rPr>
              <a:t>Belfast</a:t>
            </a:r>
          </a:p>
        </p:txBody>
      </p:sp>
      <p:sp>
        <p:nvSpPr>
          <p:cNvPr id="20" name="TextBox 19"/>
          <p:cNvSpPr txBox="1"/>
          <p:nvPr/>
        </p:nvSpPr>
        <p:spPr>
          <a:xfrm>
            <a:off x="1847948" y="2651730"/>
            <a:ext cx="839596" cy="261610"/>
          </a:xfrm>
          <a:prstGeom prst="rect">
            <a:avLst/>
          </a:prstGeom>
          <a:solidFill>
            <a:srgbClr val="01ACC8"/>
          </a:solidFill>
          <a:ln w="12700">
            <a:solidFill>
              <a:schemeClr val="bg1"/>
            </a:solidFill>
          </a:ln>
        </p:spPr>
        <p:txBody>
          <a:bodyPr wrap="square" rtlCol="0">
            <a:spAutoFit/>
          </a:bodyPr>
          <a:lstStyle/>
          <a:p>
            <a:pPr algn="ctr"/>
            <a:r>
              <a:rPr lang="en-US" sz="1100" dirty="0">
                <a:solidFill>
                  <a:schemeClr val="bg1"/>
                </a:solidFill>
                <a:latin typeface="Helvetica" charset="0"/>
                <a:ea typeface="Helvetica" charset="0"/>
                <a:cs typeface="Helvetica" charset="0"/>
              </a:rPr>
              <a:t>Edinburgh</a:t>
            </a:r>
          </a:p>
        </p:txBody>
      </p:sp>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4767" y="4275789"/>
            <a:ext cx="466889" cy="448410"/>
          </a:xfrm>
          <a:prstGeom prst="rect">
            <a:avLst/>
          </a:prstGeom>
        </p:spPr>
      </p:pic>
    </p:spTree>
    <p:extLst>
      <p:ext uri="{BB962C8B-B14F-4D97-AF65-F5344CB8AC3E}">
        <p14:creationId xmlns:p14="http://schemas.microsoft.com/office/powerpoint/2010/main" val="1475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16"/>
                                        </p:tgtEl>
                                      </p:cBhvr>
                                    </p:animEffect>
                                    <p:animScale>
                                      <p:cBhvr>
                                        <p:cTn id="7" dur="500" autoRev="1" fill="hold"/>
                                        <p:tgtEl>
                                          <p:spTgt spid="16"/>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15"/>
                                        </p:tgtEl>
                                      </p:cBhvr>
                                    </p:animEffect>
                                    <p:animScale>
                                      <p:cBhvr>
                                        <p:cTn id="10" dur="500" autoRev="1" fill="hold"/>
                                        <p:tgtEl>
                                          <p:spTgt spid="15"/>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1000" tmFilter="0, 0; .2, .5; .8, .5; 1, 0"/>
                                        <p:tgtEl>
                                          <p:spTgt spid="14"/>
                                        </p:tgtEl>
                                      </p:cBhvr>
                                    </p:animEffect>
                                    <p:animScale>
                                      <p:cBhvr>
                                        <p:cTn id="13" dur="500" autoRev="1" fill="hold"/>
                                        <p:tgtEl>
                                          <p:spTgt spid="14"/>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1000" tmFilter="0, 0; .2, .5; .8, .5; 1, 0"/>
                                        <p:tgtEl>
                                          <p:spTgt spid="13"/>
                                        </p:tgtEl>
                                      </p:cBhvr>
                                    </p:animEffect>
                                    <p:animScale>
                                      <p:cBhvr>
                                        <p:cTn id="16"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ACC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sz="half" idx="2"/>
          </p:nvPr>
        </p:nvSpPr>
        <p:spPr>
          <a:xfrm>
            <a:off x="5605547" y="2421467"/>
            <a:ext cx="3229808" cy="2536613"/>
          </a:xfrm>
        </p:spPr>
        <p:txBody>
          <a:bodyPr>
            <a:normAutofit/>
          </a:bodyPr>
          <a:lstStyle/>
          <a:p>
            <a:r>
              <a:rPr lang="en-GB" sz="2400" dirty="0"/>
              <a:t>Programme set up 2014</a:t>
            </a:r>
          </a:p>
          <a:p>
            <a:r>
              <a:rPr lang="en-GB" sz="2400" dirty="0"/>
              <a:t>Now 2-3 exhibitions per year &amp; 50 events</a:t>
            </a:r>
          </a:p>
          <a:p>
            <a:r>
              <a:rPr lang="en-GB" sz="2400" dirty="0"/>
              <a:t>2020 – 2,609 event attendees</a:t>
            </a:r>
          </a:p>
        </p:txBody>
      </p:sp>
      <p:sp>
        <p:nvSpPr>
          <p:cNvPr id="7" name="Title 1"/>
          <p:cNvSpPr txBox="1">
            <a:spLocks/>
          </p:cNvSpPr>
          <p:nvPr/>
        </p:nvSpPr>
        <p:spPr>
          <a:xfrm>
            <a:off x="308645" y="303702"/>
            <a:ext cx="8206705" cy="99684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GB" sz="3600" b="1" dirty="0">
                <a:solidFill>
                  <a:srgbClr val="01ACC8"/>
                </a:solidFill>
                <a:latin typeface="Helvetica" charset="0"/>
                <a:ea typeface="Helvetica" charset="0"/>
                <a:cs typeface="Helvetica" charset="0"/>
              </a:rPr>
              <a:t>RCN Libraries</a:t>
            </a:r>
            <a:endParaRPr lang="en-US" sz="3600" b="1" dirty="0">
              <a:solidFill>
                <a:srgbClr val="01ACC8"/>
              </a:solidFill>
              <a:latin typeface="Helvetica" charset="0"/>
              <a:ea typeface="Helvetica" charset="0"/>
              <a:cs typeface="Helvetica" charset="0"/>
            </a:endParaRPr>
          </a:p>
        </p:txBody>
      </p:sp>
      <p:sp>
        <p:nvSpPr>
          <p:cNvPr id="9" name="Title 1"/>
          <p:cNvSpPr txBox="1">
            <a:spLocks/>
          </p:cNvSpPr>
          <p:nvPr/>
        </p:nvSpPr>
        <p:spPr>
          <a:xfrm>
            <a:off x="5605547" y="298222"/>
            <a:ext cx="3165474" cy="1568948"/>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EXHIBITIONS</a:t>
            </a:r>
          </a:p>
          <a:p>
            <a:pPr algn="l"/>
            <a:r>
              <a:rPr lang="en-GB" sz="3600" b="1" dirty="0">
                <a:solidFill>
                  <a:srgbClr val="01ACC8"/>
                </a:solidFill>
                <a:latin typeface="Helvetica" charset="0"/>
                <a:ea typeface="Helvetica" charset="0"/>
                <a:cs typeface="Helvetica" charset="0"/>
              </a:rPr>
              <a:t>&amp; EVENTS</a:t>
            </a:r>
            <a:endParaRPr lang="en-US" sz="3600" b="1" dirty="0">
              <a:solidFill>
                <a:srgbClr val="01ACC8"/>
              </a:solidFill>
              <a:latin typeface="Helvetica" charset="0"/>
              <a:ea typeface="Helvetica" charset="0"/>
              <a:cs typeface="Helvetica"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645" y="303702"/>
            <a:ext cx="4529889" cy="3019926"/>
          </a:xfrm>
          <a:prstGeom prst="rect">
            <a:avLst/>
          </a:prstGeom>
        </p:spPr>
      </p:pic>
      <p:pic>
        <p:nvPicPr>
          <p:cNvPr id="6" name="Picture 5">
            <a:extLst>
              <a:ext uri="{FF2B5EF4-FFF2-40B4-BE49-F238E27FC236}">
                <a16:creationId xmlns:a16="http://schemas.microsoft.com/office/drawing/2014/main" id="{73FF3F2F-7EED-4603-BF0B-465FB6CB69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316" y="2694834"/>
            <a:ext cx="4529889" cy="3020166"/>
          </a:xfrm>
          <a:prstGeom prst="rect">
            <a:avLst/>
          </a:prstGeom>
        </p:spPr>
      </p:pic>
    </p:spTree>
    <p:extLst>
      <p:ext uri="{BB962C8B-B14F-4D97-AF65-F5344CB8AC3E}">
        <p14:creationId xmlns:p14="http://schemas.microsoft.com/office/powerpoint/2010/main" val="45223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AE0A68-362E-4101-AD84-B414D8491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 y="0"/>
            <a:ext cx="8572500" cy="5715000"/>
          </a:xfrm>
          <a:prstGeom prst="rect">
            <a:avLst/>
          </a:prstGeom>
        </p:spPr>
      </p:pic>
      <p:sp>
        <p:nvSpPr>
          <p:cNvPr id="9" name="Title 1"/>
          <p:cNvSpPr txBox="1">
            <a:spLocks/>
          </p:cNvSpPr>
          <p:nvPr/>
        </p:nvSpPr>
        <p:spPr>
          <a:xfrm>
            <a:off x="342512" y="382641"/>
            <a:ext cx="5168611" cy="996845"/>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1: AUDIENCES</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22120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308645" y="1284131"/>
            <a:ext cx="7994670" cy="4143581"/>
          </a:xfrm>
          <a:prstGeom prst="rect">
            <a:avLst/>
          </a:prstGeom>
        </p:spPr>
        <p:txBody>
          <a:bodyPr lIns="83607" tIns="41804" rIns="83607" bIns="41804"/>
          <a:lstStyle/>
          <a:p>
            <a:pPr marL="570448" indent="-470293" defTabSz="836076">
              <a:spcBef>
                <a:spcPct val="20000"/>
              </a:spcBef>
              <a:buFont typeface="Lucida Sans Unicode" pitchFamily="34" charset="0"/>
              <a:buAutoNum type="arabicPeriod"/>
              <a:defRPr/>
            </a:pPr>
            <a:r>
              <a:rPr lang="en-GB" sz="2926" dirty="0"/>
              <a:t>Who is your audience?</a:t>
            </a:r>
          </a:p>
          <a:p>
            <a:pPr marL="988325" lvl="1" indent="-470293" defTabSz="836076">
              <a:spcBef>
                <a:spcPct val="20000"/>
              </a:spcBef>
              <a:buFont typeface="Arial" pitchFamily="34" charset="0"/>
              <a:buChar char="•"/>
              <a:defRPr/>
            </a:pPr>
            <a:r>
              <a:rPr lang="en-GB" sz="1800" dirty="0"/>
              <a:t>Existing audience / new or desired audience</a:t>
            </a:r>
          </a:p>
          <a:p>
            <a:pPr marL="570448" indent="-470293" defTabSz="836076">
              <a:spcBef>
                <a:spcPct val="20000"/>
              </a:spcBef>
              <a:buFont typeface="Lucida Sans Unicode" pitchFamily="34" charset="0"/>
              <a:buAutoNum type="arabicPeriod"/>
              <a:defRPr/>
            </a:pPr>
            <a:r>
              <a:rPr lang="en-GB" sz="2926" dirty="0"/>
              <a:t>Match audience with funder</a:t>
            </a:r>
          </a:p>
          <a:p>
            <a:pPr marL="988325" lvl="1" indent="-470293" defTabSz="836076">
              <a:spcBef>
                <a:spcPct val="20000"/>
              </a:spcBef>
              <a:buFont typeface="Arial" pitchFamily="34" charset="0"/>
              <a:buChar char="•"/>
              <a:defRPr/>
            </a:pPr>
            <a:r>
              <a:rPr lang="en-GB" sz="1800" dirty="0"/>
              <a:t>All will have different expectations</a:t>
            </a:r>
          </a:p>
          <a:p>
            <a:pPr marL="988325" lvl="1" indent="-470293" defTabSz="836076">
              <a:spcBef>
                <a:spcPct val="20000"/>
              </a:spcBef>
              <a:buFont typeface="Arial" pitchFamily="34" charset="0"/>
              <a:buChar char="•"/>
              <a:defRPr/>
            </a:pPr>
            <a:r>
              <a:rPr lang="en-GB" sz="1800" dirty="0"/>
              <a:t>General public means different things!</a:t>
            </a:r>
          </a:p>
          <a:p>
            <a:pPr marL="161416" defTabSz="836076">
              <a:spcBef>
                <a:spcPct val="20000"/>
              </a:spcBef>
              <a:defRPr/>
            </a:pPr>
            <a:r>
              <a:rPr lang="en-GB" sz="2926" dirty="0"/>
              <a:t>3. How will you engage them?</a:t>
            </a:r>
          </a:p>
          <a:p>
            <a:pPr marL="803782" lvl="1" indent="-285750" defTabSz="836076">
              <a:spcBef>
                <a:spcPct val="20000"/>
              </a:spcBef>
              <a:buFont typeface="Arial" panose="020B0604020202020204" pitchFamily="34" charset="0"/>
              <a:buChar char="•"/>
              <a:defRPr/>
            </a:pPr>
            <a:r>
              <a:rPr lang="en-GB" sz="1800" dirty="0"/>
              <a:t>Tailor your plans to the audience</a:t>
            </a:r>
          </a:p>
          <a:p>
            <a:pPr marL="803782" lvl="1" indent="-285750" defTabSz="836076">
              <a:spcBef>
                <a:spcPct val="20000"/>
              </a:spcBef>
              <a:buFont typeface="Arial" panose="020B0604020202020204" pitchFamily="34" charset="0"/>
              <a:buChar char="•"/>
              <a:defRPr/>
            </a:pPr>
            <a:r>
              <a:rPr lang="en-GB" sz="1800" dirty="0"/>
              <a:t>Consider outcomes – what do you want them to get out of this?</a:t>
            </a:r>
          </a:p>
          <a:p>
            <a:pPr marL="803782" lvl="1" indent="-285750" defTabSz="836076">
              <a:spcBef>
                <a:spcPct val="20000"/>
              </a:spcBef>
              <a:buFont typeface="Arial" panose="020B0604020202020204" pitchFamily="34" charset="0"/>
              <a:buChar char="•"/>
              <a:defRPr/>
            </a:pPr>
            <a:endParaRPr lang="en-GB" sz="1800" dirty="0"/>
          </a:p>
        </p:txBody>
      </p:sp>
      <p:sp>
        <p:nvSpPr>
          <p:cNvPr id="9" name="Title 1"/>
          <p:cNvSpPr txBox="1">
            <a:spLocks/>
          </p:cNvSpPr>
          <p:nvPr/>
        </p:nvSpPr>
        <p:spPr>
          <a:xfrm>
            <a:off x="308645" y="4639683"/>
            <a:ext cx="8526710" cy="797713"/>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3600" b="1" dirty="0">
                <a:solidFill>
                  <a:srgbClr val="01ACC8"/>
                </a:solidFill>
                <a:latin typeface="Helvetica" charset="0"/>
                <a:ea typeface="Helvetica" charset="0"/>
                <a:cs typeface="Helvetica" charset="0"/>
              </a:rPr>
              <a:t>DON’T FOLLOW THE MONEY!</a:t>
            </a:r>
            <a:endParaRPr lang="en-US" sz="3600" b="1" dirty="0">
              <a:solidFill>
                <a:srgbClr val="01ACC8"/>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5A1DC9D9-9A14-41D4-8A4A-938A446B3D8B}"/>
              </a:ext>
            </a:extLst>
          </p:cNvPr>
          <p:cNvSpPr txBox="1">
            <a:spLocks/>
          </p:cNvSpPr>
          <p:nvPr/>
        </p:nvSpPr>
        <p:spPr>
          <a:xfrm>
            <a:off x="308645" y="277603"/>
            <a:ext cx="5168611" cy="779038"/>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1: AUDIENCES</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204900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918472-8F78-403D-A1F8-76F1EF3F06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24" y="0"/>
            <a:ext cx="7361551" cy="5715000"/>
          </a:xfrm>
          <a:prstGeom prst="rect">
            <a:avLst/>
          </a:prstGeom>
        </p:spPr>
      </p:pic>
      <p:sp>
        <p:nvSpPr>
          <p:cNvPr id="9" name="Title 1"/>
          <p:cNvSpPr txBox="1">
            <a:spLocks/>
          </p:cNvSpPr>
          <p:nvPr/>
        </p:nvSpPr>
        <p:spPr>
          <a:xfrm>
            <a:off x="3637280" y="199761"/>
            <a:ext cx="5506720" cy="996845"/>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2: ONE-OFF PROJECTS</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225409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114267" y="1427633"/>
            <a:ext cx="5362989" cy="4008623"/>
          </a:xfrm>
          <a:prstGeom prst="rect">
            <a:avLst/>
          </a:prstGeom>
        </p:spPr>
        <p:txBody>
          <a:bodyPr/>
          <a:lstStyle/>
          <a:p>
            <a:pPr marL="548478" indent="-457200" defTabSz="761970">
              <a:spcBef>
                <a:spcPct val="20000"/>
              </a:spcBef>
              <a:buFont typeface="Arial" panose="020B0604020202020204" pitchFamily="34" charset="0"/>
              <a:buChar char="•"/>
              <a:defRPr/>
            </a:pPr>
            <a:r>
              <a:rPr lang="en-GB" sz="2667" dirty="0"/>
              <a:t>ESRC funded project (small grant)</a:t>
            </a:r>
          </a:p>
          <a:p>
            <a:pPr marL="548478" indent="-457200" defTabSz="761970">
              <a:spcBef>
                <a:spcPct val="20000"/>
              </a:spcBef>
              <a:buFont typeface="Arial" panose="020B0604020202020204" pitchFamily="34" charset="0"/>
              <a:buChar char="•"/>
              <a:defRPr/>
            </a:pPr>
            <a:r>
              <a:rPr lang="en-GB" sz="2667" dirty="0"/>
              <a:t>What we did</a:t>
            </a:r>
          </a:p>
          <a:p>
            <a:pPr marL="548478" indent="-457200" defTabSz="761970">
              <a:spcBef>
                <a:spcPct val="20000"/>
              </a:spcBef>
              <a:buFont typeface="Arial" panose="020B0604020202020204" pitchFamily="34" charset="0"/>
              <a:buChar char="•"/>
              <a:defRPr/>
            </a:pPr>
            <a:r>
              <a:rPr lang="en-GB" sz="2667" dirty="0"/>
              <a:t>Benefits of funding</a:t>
            </a:r>
          </a:p>
          <a:p>
            <a:pPr marL="905094" lvl="1" indent="-457200" defTabSz="761970">
              <a:spcBef>
                <a:spcPct val="20000"/>
              </a:spcBef>
              <a:buFont typeface="Courier New" panose="02070309020205020404" pitchFamily="49" charset="0"/>
              <a:buChar char="o"/>
              <a:defRPr/>
            </a:pPr>
            <a:r>
              <a:rPr lang="en-GB" sz="2667" dirty="0"/>
              <a:t>Manage in existing staffing</a:t>
            </a:r>
          </a:p>
          <a:p>
            <a:pPr marL="905094" lvl="1" indent="-457200" defTabSz="761970">
              <a:spcBef>
                <a:spcPct val="20000"/>
              </a:spcBef>
              <a:buFont typeface="Courier New" panose="02070309020205020404" pitchFamily="49" charset="0"/>
              <a:buChar char="o"/>
              <a:defRPr/>
            </a:pPr>
            <a:r>
              <a:rPr lang="en-GB" sz="2667" dirty="0"/>
              <a:t>Bring experienced people on board</a:t>
            </a:r>
          </a:p>
          <a:p>
            <a:pPr marL="905094" lvl="1" indent="-457200" defTabSz="761970">
              <a:spcBef>
                <a:spcPct val="20000"/>
              </a:spcBef>
              <a:buFont typeface="Courier New" panose="02070309020205020404" pitchFamily="49" charset="0"/>
              <a:buChar char="o"/>
              <a:defRPr/>
            </a:pPr>
            <a:r>
              <a:rPr lang="en-GB" sz="2667" dirty="0"/>
              <a:t>Try new things</a:t>
            </a:r>
          </a:p>
          <a:p>
            <a:pPr marL="548478" indent="-457200" defTabSz="761970">
              <a:spcBef>
                <a:spcPct val="20000"/>
              </a:spcBef>
              <a:buFont typeface="Arial" panose="020B0604020202020204" pitchFamily="34" charset="0"/>
              <a:buChar char="•"/>
              <a:defRPr/>
            </a:pPr>
            <a:r>
              <a:rPr lang="en-GB" sz="2667" dirty="0"/>
              <a:t>Challenges</a:t>
            </a:r>
          </a:p>
        </p:txBody>
      </p:sp>
      <p:sp>
        <p:nvSpPr>
          <p:cNvPr id="3" name="Title 2"/>
          <p:cNvSpPr>
            <a:spLocks noGrp="1"/>
          </p:cNvSpPr>
          <p:nvPr>
            <p:ph type="title"/>
          </p:nvPr>
        </p:nvSpPr>
        <p:spPr/>
        <p:txBody>
          <a:bodyPr/>
          <a:lstStyle/>
          <a:p>
            <a:endParaRPr lang="en-GB" dirty="0"/>
          </a:p>
        </p:txBody>
      </p:sp>
      <p:sp>
        <p:nvSpPr>
          <p:cNvPr id="9" name="Title 1">
            <a:extLst>
              <a:ext uri="{FF2B5EF4-FFF2-40B4-BE49-F238E27FC236}">
                <a16:creationId xmlns:a16="http://schemas.microsoft.com/office/drawing/2014/main" id="{6C60BD20-4759-431C-B6FE-66AB8C5D936E}"/>
              </a:ext>
            </a:extLst>
          </p:cNvPr>
          <p:cNvSpPr txBox="1">
            <a:spLocks/>
          </p:cNvSpPr>
          <p:nvPr/>
        </p:nvSpPr>
        <p:spPr>
          <a:xfrm>
            <a:off x="308645" y="277603"/>
            <a:ext cx="5168611" cy="779038"/>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NURSING SHOWOFF</a:t>
            </a:r>
            <a:endParaRPr lang="en-US" sz="3600" b="1" dirty="0">
              <a:solidFill>
                <a:srgbClr val="01ACC8"/>
              </a:solidFill>
              <a:latin typeface="Helvetica" charset="0"/>
              <a:ea typeface="Helvetica" charset="0"/>
              <a:cs typeface="Helvetica" charset="0"/>
            </a:endParaRPr>
          </a:p>
        </p:txBody>
      </p:sp>
      <p:pic>
        <p:nvPicPr>
          <p:cNvPr id="4" name="Picture 3">
            <a:extLst>
              <a:ext uri="{FF2B5EF4-FFF2-40B4-BE49-F238E27FC236}">
                <a16:creationId xmlns:a16="http://schemas.microsoft.com/office/drawing/2014/main" id="{9B7839BE-F50C-401B-9A32-1D7879D16A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5021" y="0"/>
            <a:ext cx="7331597" cy="5715000"/>
          </a:xfrm>
          <a:prstGeom prst="rect">
            <a:avLst/>
          </a:prstGeom>
        </p:spPr>
      </p:pic>
    </p:spTree>
    <p:extLst>
      <p:ext uri="{BB962C8B-B14F-4D97-AF65-F5344CB8AC3E}">
        <p14:creationId xmlns:p14="http://schemas.microsoft.com/office/powerpoint/2010/main" val="263161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4C3-9100-40DD-8486-CC4DEF101F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98183"/>
            <a:ext cx="9144000" cy="4806518"/>
          </a:xfrm>
          <a:prstGeom prst="rect">
            <a:avLst/>
          </a:prstGeom>
        </p:spPr>
      </p:pic>
      <p:sp>
        <p:nvSpPr>
          <p:cNvPr id="9" name="Title 1"/>
          <p:cNvSpPr txBox="1">
            <a:spLocks/>
          </p:cNvSpPr>
          <p:nvPr/>
        </p:nvSpPr>
        <p:spPr>
          <a:xfrm>
            <a:off x="175549" y="199761"/>
            <a:ext cx="6326851" cy="996845"/>
          </a:xfrm>
          <a:prstGeom prst="rect">
            <a:avLst/>
          </a:prstGeom>
          <a:solidFill>
            <a:schemeClr val="bg1"/>
          </a:solid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3: LONG-TERM PROJECTS</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318199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114267" y="1205376"/>
            <a:ext cx="4457733" cy="4008623"/>
          </a:xfrm>
          <a:prstGeom prst="rect">
            <a:avLst/>
          </a:prstGeom>
        </p:spPr>
        <p:txBody>
          <a:bodyPr/>
          <a:lstStyle/>
          <a:p>
            <a:pPr marL="548478" indent="-457200" defTabSz="761970">
              <a:spcBef>
                <a:spcPct val="20000"/>
              </a:spcBef>
              <a:buFont typeface="Arial" panose="020B0604020202020204" pitchFamily="34" charset="0"/>
              <a:buChar char="•"/>
              <a:defRPr/>
            </a:pPr>
            <a:r>
              <a:rPr lang="en-GB" sz="2667" dirty="0"/>
              <a:t>National Lottery Heritage Fund</a:t>
            </a:r>
          </a:p>
          <a:p>
            <a:pPr marL="548478" indent="-457200" defTabSz="761970">
              <a:spcBef>
                <a:spcPct val="20000"/>
              </a:spcBef>
              <a:buFont typeface="Arial" panose="020B0604020202020204" pitchFamily="34" charset="0"/>
              <a:buChar char="•"/>
              <a:defRPr/>
            </a:pPr>
            <a:r>
              <a:rPr lang="en-GB" sz="2667" dirty="0"/>
              <a:t>What we did</a:t>
            </a:r>
          </a:p>
          <a:p>
            <a:pPr marL="548478" indent="-457200" defTabSz="761970">
              <a:spcBef>
                <a:spcPct val="20000"/>
              </a:spcBef>
              <a:buFont typeface="Arial" panose="020B0604020202020204" pitchFamily="34" charset="0"/>
              <a:buChar char="•"/>
              <a:defRPr/>
            </a:pPr>
            <a:r>
              <a:rPr lang="en-GB" sz="2667" dirty="0"/>
              <a:t>Benefits of funding</a:t>
            </a:r>
          </a:p>
          <a:p>
            <a:pPr marL="905094" lvl="1" indent="-457200" defTabSz="761970">
              <a:spcBef>
                <a:spcPct val="20000"/>
              </a:spcBef>
              <a:buFont typeface="Arial" panose="020B0604020202020204" pitchFamily="34" charset="0"/>
              <a:buChar char="•"/>
              <a:defRPr/>
            </a:pPr>
            <a:r>
              <a:rPr lang="en-GB" sz="2667" dirty="0"/>
              <a:t>Necessary work</a:t>
            </a:r>
          </a:p>
          <a:p>
            <a:pPr marL="905094" lvl="1" indent="-457200" defTabSz="761970">
              <a:spcBef>
                <a:spcPct val="20000"/>
              </a:spcBef>
              <a:buFont typeface="Arial" panose="020B0604020202020204" pitchFamily="34" charset="0"/>
              <a:buChar char="•"/>
              <a:defRPr/>
            </a:pPr>
            <a:r>
              <a:rPr lang="en-GB" sz="2667" dirty="0"/>
              <a:t>Increased staff capacity</a:t>
            </a:r>
          </a:p>
          <a:p>
            <a:pPr marL="905094" lvl="1" indent="-457200" defTabSz="761970">
              <a:spcBef>
                <a:spcPct val="20000"/>
              </a:spcBef>
              <a:buFont typeface="Arial" panose="020B0604020202020204" pitchFamily="34" charset="0"/>
              <a:buChar char="•"/>
              <a:defRPr/>
            </a:pPr>
            <a:r>
              <a:rPr lang="en-GB" sz="2667" dirty="0"/>
              <a:t>Volunteers</a:t>
            </a:r>
          </a:p>
          <a:p>
            <a:pPr marL="905094" lvl="1" indent="-457200" defTabSz="761970">
              <a:spcBef>
                <a:spcPct val="20000"/>
              </a:spcBef>
              <a:buFont typeface="Arial" panose="020B0604020202020204" pitchFamily="34" charset="0"/>
              <a:buChar char="•"/>
              <a:defRPr/>
            </a:pPr>
            <a:r>
              <a:rPr lang="en-GB" sz="2667" dirty="0"/>
              <a:t>Evaluation</a:t>
            </a:r>
          </a:p>
        </p:txBody>
      </p:sp>
      <p:sp>
        <p:nvSpPr>
          <p:cNvPr id="3" name="Title 2"/>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id="{FA31D6E4-C105-4B1A-9B86-26E9DEF4A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750" y="0"/>
            <a:ext cx="4286250" cy="5715000"/>
          </a:xfrm>
          <a:prstGeom prst="rect">
            <a:avLst/>
          </a:prstGeom>
        </p:spPr>
      </p:pic>
      <p:sp>
        <p:nvSpPr>
          <p:cNvPr id="9" name="Title 1">
            <a:extLst>
              <a:ext uri="{FF2B5EF4-FFF2-40B4-BE49-F238E27FC236}">
                <a16:creationId xmlns:a16="http://schemas.microsoft.com/office/drawing/2014/main" id="{6C60BD20-4759-431C-B6FE-66AB8C5D936E}"/>
              </a:ext>
            </a:extLst>
          </p:cNvPr>
          <p:cNvSpPr txBox="1">
            <a:spLocks/>
          </p:cNvSpPr>
          <p:nvPr/>
        </p:nvSpPr>
        <p:spPr>
          <a:xfrm>
            <a:off x="308645" y="277603"/>
            <a:ext cx="5168611" cy="779038"/>
          </a:xfrm>
          <a:prstGeom prst="rect">
            <a:avLst/>
          </a:prstGeom>
          <a:solidFill>
            <a:schemeClr val="bg1"/>
          </a:solidFill>
        </p:spPr>
        <p:txBody>
          <a:bodyPr vert="horz" lIns="91440" tIns="45720" rIns="91440" bIns="45720" rtlCol="0" anchor="ctr">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SERVICE SCRAPBOOKS</a:t>
            </a:r>
            <a:endParaRPr lang="en-US" sz="3600" b="1" dirty="0">
              <a:solidFill>
                <a:srgbClr val="01ACC8"/>
              </a:solidFill>
              <a:latin typeface="Helvetica" charset="0"/>
              <a:ea typeface="Helvetica" charset="0"/>
              <a:cs typeface="Helvetica" charset="0"/>
            </a:endParaRPr>
          </a:p>
        </p:txBody>
      </p:sp>
    </p:spTree>
    <p:extLst>
      <p:ext uri="{BB962C8B-B14F-4D97-AF65-F5344CB8AC3E}">
        <p14:creationId xmlns:p14="http://schemas.microsoft.com/office/powerpoint/2010/main" val="411622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1785</TotalTime>
  <Words>2176</Words>
  <Application>Microsoft Office PowerPoint</Application>
  <PresentationFormat>On-screen Show (16:10)</PresentationFormat>
  <Paragraphs>173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Helvetica</vt:lpstr>
      <vt:lpstr>Lucida Sans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Ross</dc:creator>
  <cp:lastModifiedBy>Teresa Doherty</cp:lastModifiedBy>
  <cp:revision>195</cp:revision>
  <dcterms:created xsi:type="dcterms:W3CDTF">2017-02-27T15:03:38Z</dcterms:created>
  <dcterms:modified xsi:type="dcterms:W3CDTF">2021-03-30T11:08:11Z</dcterms:modified>
</cp:coreProperties>
</file>