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handoutMasterIdLst>
    <p:handoutMasterId r:id="rId28"/>
  </p:handoutMasterIdLst>
  <p:sldIdLst>
    <p:sldId id="258" r:id="rId5"/>
    <p:sldId id="272" r:id="rId6"/>
    <p:sldId id="266" r:id="rId7"/>
    <p:sldId id="273" r:id="rId8"/>
    <p:sldId id="259" r:id="rId9"/>
    <p:sldId id="270" r:id="rId10"/>
    <p:sldId id="263" r:id="rId11"/>
    <p:sldId id="269" r:id="rId12"/>
    <p:sldId id="267" r:id="rId13"/>
    <p:sldId id="278" r:id="rId14"/>
    <p:sldId id="275" r:id="rId15"/>
    <p:sldId id="262" r:id="rId16"/>
    <p:sldId id="282" r:id="rId17"/>
    <p:sldId id="264" r:id="rId18"/>
    <p:sldId id="260" r:id="rId19"/>
    <p:sldId id="279" r:id="rId20"/>
    <p:sldId id="284" r:id="rId21"/>
    <p:sldId id="268" r:id="rId22"/>
    <p:sldId id="265" r:id="rId23"/>
    <p:sldId id="283" r:id="rId24"/>
    <p:sldId id="277" r:id="rId25"/>
    <p:sldId id="280" r:id="rId26"/>
  </p:sldIdLst>
  <p:sldSz cx="12192000" cy="6858000"/>
  <p:notesSz cx="7104063" cy="10234613"/>
  <p:defaultTextStyle>
    <a:defPPr>
      <a:defRPr lang="en-US"/>
    </a:defPPr>
    <a:lvl1pPr algn="l" rtl="0" fontAlgn="base">
      <a:spcBef>
        <a:spcPct val="0"/>
      </a:spcBef>
      <a:spcAft>
        <a:spcPct val="0"/>
      </a:spcAft>
      <a:defRPr sz="4400" b="1" kern="1200">
        <a:solidFill>
          <a:srgbClr val="FFFFFF"/>
        </a:solidFill>
        <a:latin typeface="Arial" charset="0"/>
        <a:ea typeface="ＭＳ Ｐゴシック" charset="0"/>
        <a:cs typeface="Arial" charset="0"/>
        <a:sym typeface="Arial" charset="0"/>
      </a:defRPr>
    </a:lvl1pPr>
    <a:lvl2pPr algn="l" rtl="0" fontAlgn="base">
      <a:spcBef>
        <a:spcPct val="0"/>
      </a:spcBef>
      <a:spcAft>
        <a:spcPct val="0"/>
      </a:spcAft>
      <a:defRPr sz="4400" b="1" kern="1200">
        <a:solidFill>
          <a:srgbClr val="FFFFFF"/>
        </a:solidFill>
        <a:latin typeface="Arial" charset="0"/>
        <a:ea typeface="ＭＳ Ｐゴシック" charset="0"/>
        <a:cs typeface="Arial" charset="0"/>
        <a:sym typeface="Arial" charset="0"/>
      </a:defRPr>
    </a:lvl2pPr>
    <a:lvl3pPr algn="l" rtl="0" fontAlgn="base">
      <a:spcBef>
        <a:spcPct val="0"/>
      </a:spcBef>
      <a:spcAft>
        <a:spcPct val="0"/>
      </a:spcAft>
      <a:defRPr sz="4400" b="1" kern="1200">
        <a:solidFill>
          <a:srgbClr val="FFFFFF"/>
        </a:solidFill>
        <a:latin typeface="Arial" charset="0"/>
        <a:ea typeface="ＭＳ Ｐゴシック" charset="0"/>
        <a:cs typeface="Arial" charset="0"/>
        <a:sym typeface="Arial" charset="0"/>
      </a:defRPr>
    </a:lvl3pPr>
    <a:lvl4pPr algn="l" rtl="0" fontAlgn="base">
      <a:spcBef>
        <a:spcPct val="0"/>
      </a:spcBef>
      <a:spcAft>
        <a:spcPct val="0"/>
      </a:spcAft>
      <a:defRPr sz="4400" b="1" kern="1200">
        <a:solidFill>
          <a:srgbClr val="FFFFFF"/>
        </a:solidFill>
        <a:latin typeface="Arial" charset="0"/>
        <a:ea typeface="ＭＳ Ｐゴシック" charset="0"/>
        <a:cs typeface="Arial" charset="0"/>
        <a:sym typeface="Arial" charset="0"/>
      </a:defRPr>
    </a:lvl4pPr>
    <a:lvl5pPr algn="l" rtl="0" fontAlgn="base">
      <a:spcBef>
        <a:spcPct val="0"/>
      </a:spcBef>
      <a:spcAft>
        <a:spcPct val="0"/>
      </a:spcAft>
      <a:defRPr sz="4400" b="1" kern="1200">
        <a:solidFill>
          <a:srgbClr val="FFFFFF"/>
        </a:solidFill>
        <a:latin typeface="Arial" charset="0"/>
        <a:ea typeface="ＭＳ Ｐゴシック" charset="0"/>
        <a:cs typeface="Arial" charset="0"/>
        <a:sym typeface="Arial" charset="0"/>
      </a:defRPr>
    </a:lvl5pPr>
    <a:lvl6pPr marL="2286000" algn="l" defTabSz="457200" rtl="0" eaLnBrk="1" latinLnBrk="0" hangingPunct="1">
      <a:defRPr sz="4400" b="1" kern="1200">
        <a:solidFill>
          <a:srgbClr val="FFFFFF"/>
        </a:solidFill>
        <a:latin typeface="Arial" charset="0"/>
        <a:ea typeface="ＭＳ Ｐゴシック" charset="0"/>
        <a:cs typeface="Arial" charset="0"/>
        <a:sym typeface="Arial" charset="0"/>
      </a:defRPr>
    </a:lvl6pPr>
    <a:lvl7pPr marL="2743200" algn="l" defTabSz="457200" rtl="0" eaLnBrk="1" latinLnBrk="0" hangingPunct="1">
      <a:defRPr sz="4400" b="1" kern="1200">
        <a:solidFill>
          <a:srgbClr val="FFFFFF"/>
        </a:solidFill>
        <a:latin typeface="Arial" charset="0"/>
        <a:ea typeface="ＭＳ Ｐゴシック" charset="0"/>
        <a:cs typeface="Arial" charset="0"/>
        <a:sym typeface="Arial" charset="0"/>
      </a:defRPr>
    </a:lvl7pPr>
    <a:lvl8pPr marL="3200400" algn="l" defTabSz="457200" rtl="0" eaLnBrk="1" latinLnBrk="0" hangingPunct="1">
      <a:defRPr sz="4400" b="1" kern="1200">
        <a:solidFill>
          <a:srgbClr val="FFFFFF"/>
        </a:solidFill>
        <a:latin typeface="Arial" charset="0"/>
        <a:ea typeface="ＭＳ Ｐゴシック" charset="0"/>
        <a:cs typeface="Arial" charset="0"/>
        <a:sym typeface="Arial" charset="0"/>
      </a:defRPr>
    </a:lvl8pPr>
    <a:lvl9pPr marL="3657600" algn="l" defTabSz="457200" rtl="0" eaLnBrk="1" latinLnBrk="0" hangingPunct="1">
      <a:defRPr sz="4400" b="1" kern="1200">
        <a:solidFill>
          <a:srgbClr val="FFFFFF"/>
        </a:solidFill>
        <a:latin typeface="Arial" charset="0"/>
        <a:ea typeface="ＭＳ Ｐゴシック" charset="0"/>
        <a:cs typeface="Arial" charset="0"/>
        <a:sym typeface="Arial" charset="0"/>
      </a:defRPr>
    </a:lvl9pPr>
  </p:defaultTextStyle>
  <p:extLst>
    <p:ext uri="{521415D9-36F7-43E2-AB2F-B90AF26B5E84}">
      <p14:sectionLst xmlns:p14="http://schemas.microsoft.com/office/powerpoint/2010/main">
        <p14:section name="Default Section" id="{3AE29ACA-1718-4C1B-8A1A-0F4AF7D76A44}">
          <p14:sldIdLst>
            <p14:sldId id="258"/>
            <p14:sldId id="272"/>
            <p14:sldId id="266"/>
            <p14:sldId id="273"/>
            <p14:sldId id="259"/>
            <p14:sldId id="270"/>
            <p14:sldId id="263"/>
            <p14:sldId id="269"/>
            <p14:sldId id="267"/>
            <p14:sldId id="278"/>
            <p14:sldId id="275"/>
            <p14:sldId id="262"/>
            <p14:sldId id="282"/>
            <p14:sldId id="264"/>
            <p14:sldId id="260"/>
            <p14:sldId id="279"/>
            <p14:sldId id="284"/>
            <p14:sldId id="268"/>
            <p14:sldId id="265"/>
            <p14:sldId id="283"/>
            <p14:sldId id="277"/>
            <p14:sldId id="28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ll, Sarah" initials="BS" lastIdx="1" clrIdx="0">
    <p:extLst>
      <p:ext uri="{19B8F6BF-5375-455C-9EA6-DF929625EA0E}">
        <p15:presenceInfo xmlns:p15="http://schemas.microsoft.com/office/powerpoint/2012/main" userId="S-1-5-21-2198803830-2572851473-1141951436-555195" providerId="AD"/>
      </p:ext>
    </p:extLst>
  </p:cmAuthor>
  <p:cmAuthor id="2" name="Baird, Nicky" initials="BN" lastIdx="10" clrIdx="1">
    <p:extLst>
      <p:ext uri="{19B8F6BF-5375-455C-9EA6-DF929625EA0E}">
        <p15:presenceInfo xmlns:p15="http://schemas.microsoft.com/office/powerpoint/2012/main" userId="Baird, Nicky" providerId="None"/>
      </p:ext>
    </p:extLst>
  </p:cmAuthor>
  <p:cmAuthor id="3" name="Bell, Sarah" initials="BS [2]" lastIdx="1" clrIdx="2">
    <p:extLst>
      <p:ext uri="{19B8F6BF-5375-455C-9EA6-DF929625EA0E}">
        <p15:presenceInfo xmlns:p15="http://schemas.microsoft.com/office/powerpoint/2012/main" userId="Bell, Sarah" providerId="None"/>
      </p:ext>
    </p:extLst>
  </p:cmAuthor>
  <p:cmAuthor id="4" name="Burnett, Sara L" initials="BSL" lastIdx="1" clrIdx="3">
    <p:extLst>
      <p:ext uri="{19B8F6BF-5375-455C-9EA6-DF929625EA0E}">
        <p15:presenceInfo xmlns:p15="http://schemas.microsoft.com/office/powerpoint/2012/main" userId="S::KU13880@kingston.ac.uk::56da9adf-e4be-42be-b20a-270e3f4ece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80C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28A085-0DB1-412E-88A5-60F4A22B8108}" v="1" dt="2021-03-22T16:31:49.431"/>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24" autoAdjust="0"/>
    <p:restoredTop sz="86640" autoAdjust="0"/>
  </p:normalViewPr>
  <p:slideViewPr>
    <p:cSldViewPr snapToGrid="0" snapToObjects="1">
      <p:cViewPr varScale="1">
        <p:scale>
          <a:sx n="35" d="100"/>
          <a:sy n="35" d="100"/>
        </p:scale>
        <p:origin x="936" y="36"/>
      </p:cViewPr>
      <p:guideLst>
        <p:guide orient="horz" pos="2160"/>
        <p:guide pos="3840"/>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100" d="100"/>
        <a:sy n="100" d="100"/>
      </p:scale>
      <p:origin x="0" y="0"/>
    </p:cViewPr>
  </p:sorterViewPr>
  <p:notesViewPr>
    <p:cSldViewPr snapToGrid="0" snapToObjects="1">
      <p:cViewPr varScale="1">
        <p:scale>
          <a:sx n="51" d="100"/>
          <a:sy n="51" d="100"/>
        </p:scale>
        <p:origin x="2976"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9202" cy="512304"/>
          </a:xfrm>
          <a:prstGeom prst="rect">
            <a:avLst/>
          </a:prstGeom>
        </p:spPr>
        <p:txBody>
          <a:bodyPr vert="horz" lIns="94796" tIns="47398" rIns="94796" bIns="47398" rtlCol="0"/>
          <a:lstStyle>
            <a:lvl1pPr algn="l">
              <a:defRPr sz="1200"/>
            </a:lvl1pPr>
          </a:lstStyle>
          <a:p>
            <a:endParaRPr lang="en-GB"/>
          </a:p>
        </p:txBody>
      </p:sp>
      <p:sp>
        <p:nvSpPr>
          <p:cNvPr id="3" name="Date Placeholder 2"/>
          <p:cNvSpPr>
            <a:spLocks noGrp="1"/>
          </p:cNvSpPr>
          <p:nvPr>
            <p:ph type="dt" sz="quarter" idx="1"/>
          </p:nvPr>
        </p:nvSpPr>
        <p:spPr>
          <a:xfrm>
            <a:off x="4023203" y="0"/>
            <a:ext cx="3079202" cy="512304"/>
          </a:xfrm>
          <a:prstGeom prst="rect">
            <a:avLst/>
          </a:prstGeom>
        </p:spPr>
        <p:txBody>
          <a:bodyPr vert="horz" lIns="94796" tIns="47398" rIns="94796" bIns="47398" rtlCol="0"/>
          <a:lstStyle>
            <a:lvl1pPr algn="r">
              <a:defRPr sz="1200"/>
            </a:lvl1pPr>
          </a:lstStyle>
          <a:p>
            <a:fld id="{AEAF6B7A-4A37-4CF6-BD9D-558B049A2A61}" type="datetimeFigureOut">
              <a:rPr lang="en-GB" smtClean="0"/>
              <a:t>26/03/2021</a:t>
            </a:fld>
            <a:endParaRPr lang="en-GB"/>
          </a:p>
        </p:txBody>
      </p:sp>
      <p:sp>
        <p:nvSpPr>
          <p:cNvPr id="4" name="Footer Placeholder 3"/>
          <p:cNvSpPr>
            <a:spLocks noGrp="1"/>
          </p:cNvSpPr>
          <p:nvPr>
            <p:ph type="ftr" sz="quarter" idx="2"/>
          </p:nvPr>
        </p:nvSpPr>
        <p:spPr>
          <a:xfrm>
            <a:off x="0" y="9722309"/>
            <a:ext cx="3079202" cy="512304"/>
          </a:xfrm>
          <a:prstGeom prst="rect">
            <a:avLst/>
          </a:prstGeom>
        </p:spPr>
        <p:txBody>
          <a:bodyPr vert="horz" lIns="94796" tIns="47398" rIns="94796" bIns="47398" rtlCol="0" anchor="b"/>
          <a:lstStyle>
            <a:lvl1pPr algn="l">
              <a:defRPr sz="1200"/>
            </a:lvl1pPr>
          </a:lstStyle>
          <a:p>
            <a:endParaRPr lang="en-GB"/>
          </a:p>
        </p:txBody>
      </p:sp>
      <p:sp>
        <p:nvSpPr>
          <p:cNvPr id="5" name="Slide Number Placeholder 4"/>
          <p:cNvSpPr>
            <a:spLocks noGrp="1"/>
          </p:cNvSpPr>
          <p:nvPr>
            <p:ph type="sldNum" sz="quarter" idx="3"/>
          </p:nvPr>
        </p:nvSpPr>
        <p:spPr>
          <a:xfrm>
            <a:off x="4023203" y="9722309"/>
            <a:ext cx="3079202" cy="512304"/>
          </a:xfrm>
          <a:prstGeom prst="rect">
            <a:avLst/>
          </a:prstGeom>
        </p:spPr>
        <p:txBody>
          <a:bodyPr vert="horz" lIns="94796" tIns="47398" rIns="94796" bIns="47398" rtlCol="0" anchor="b"/>
          <a:lstStyle>
            <a:lvl1pPr algn="r">
              <a:defRPr sz="1200"/>
            </a:lvl1pPr>
          </a:lstStyle>
          <a:p>
            <a:fld id="{6E30E2E6-1BFC-4803-904C-E93E7C2E430F}" type="slidenum">
              <a:rPr lang="en-GB" smtClean="0"/>
              <a:t>‹#›</a:t>
            </a:fld>
            <a:endParaRPr lang="en-GB"/>
          </a:p>
        </p:txBody>
      </p:sp>
    </p:spTree>
    <p:extLst>
      <p:ext uri="{BB962C8B-B14F-4D97-AF65-F5344CB8AC3E}">
        <p14:creationId xmlns:p14="http://schemas.microsoft.com/office/powerpoint/2010/main" val="25218410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410" name="Shape 94"/>
          <p:cNvSpPr>
            <a:spLocks noGrp="1" noRot="1" noChangeAspect="1"/>
          </p:cNvSpPr>
          <p:nvPr>
            <p:ph type="sldImg"/>
          </p:nvPr>
        </p:nvSpPr>
        <p:spPr bwMode="auto">
          <a:xfrm>
            <a:off x="141288" y="768350"/>
            <a:ext cx="6821487" cy="3836988"/>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sp>
      <p:sp>
        <p:nvSpPr>
          <p:cNvPr id="17411" name="Shape 95"/>
          <p:cNvSpPr>
            <a:spLocks noGrp="1"/>
          </p:cNvSpPr>
          <p:nvPr>
            <p:ph type="body" sz="quarter" idx="1"/>
          </p:nvPr>
        </p:nvSpPr>
        <p:spPr bwMode="auto">
          <a:xfrm>
            <a:off x="947209" y="4861442"/>
            <a:ext cx="5209647" cy="4605576"/>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4796" tIns="47398" rIns="94796" bIns="47398" numCol="1" anchor="t" anchorCtr="0" compatLnSpc="1">
            <a:prstTxWarp prst="textNoShape">
              <a:avLst/>
            </a:prstTxWarp>
          </a:bodyPr>
          <a:lstStyle/>
          <a:p>
            <a:pPr lvl="0"/>
            <a:endParaRPr lang="en-US">
              <a:sym typeface="Calibri" charset="0"/>
            </a:endParaRPr>
          </a:p>
        </p:txBody>
      </p:sp>
    </p:spTree>
    <p:extLst>
      <p:ext uri="{BB962C8B-B14F-4D97-AF65-F5344CB8AC3E}">
        <p14:creationId xmlns:p14="http://schemas.microsoft.com/office/powerpoint/2010/main" val="38188368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a:solidFill>
          <a:schemeClr val="tx1"/>
        </a:solidFill>
        <a:latin typeface="+mn-lt"/>
        <a:ea typeface="ＭＳ Ｐゴシック" charset="0"/>
        <a:cs typeface="+mn-cs"/>
        <a:sym typeface="Calibri" charset="0"/>
      </a:defRPr>
    </a:lvl1pPr>
    <a:lvl2pPr marL="742950" indent="-285750" algn="l" rtl="0" eaLnBrk="0" fontAlgn="base" hangingPunct="0">
      <a:spcBef>
        <a:spcPct val="30000"/>
      </a:spcBef>
      <a:spcAft>
        <a:spcPct val="0"/>
      </a:spcAft>
      <a:defRPr sz="1200">
        <a:solidFill>
          <a:schemeClr val="tx1"/>
        </a:solidFill>
        <a:latin typeface="+mn-lt"/>
        <a:ea typeface="+mn-ea"/>
        <a:cs typeface="+mn-cs"/>
        <a:sym typeface="Calibri" charset="0"/>
      </a:defRPr>
    </a:lvl2pPr>
    <a:lvl3pPr marL="1143000" indent="-228600" algn="l" rtl="0" eaLnBrk="0" fontAlgn="base" hangingPunct="0">
      <a:spcBef>
        <a:spcPct val="30000"/>
      </a:spcBef>
      <a:spcAft>
        <a:spcPct val="0"/>
      </a:spcAft>
      <a:defRPr sz="1200">
        <a:solidFill>
          <a:schemeClr val="tx1"/>
        </a:solidFill>
        <a:latin typeface="+mn-lt"/>
        <a:ea typeface="+mn-ea"/>
        <a:cs typeface="+mn-cs"/>
        <a:sym typeface="Calibri" charset="0"/>
      </a:defRPr>
    </a:lvl3pPr>
    <a:lvl4pPr marL="1600200" indent="-228600" algn="l" rtl="0" eaLnBrk="0" fontAlgn="base" hangingPunct="0">
      <a:spcBef>
        <a:spcPct val="30000"/>
      </a:spcBef>
      <a:spcAft>
        <a:spcPct val="0"/>
      </a:spcAft>
      <a:defRPr sz="1200">
        <a:solidFill>
          <a:schemeClr val="tx1"/>
        </a:solidFill>
        <a:latin typeface="+mn-lt"/>
        <a:ea typeface="+mn-ea"/>
        <a:cs typeface="+mn-cs"/>
        <a:sym typeface="Calibri" charset="0"/>
      </a:defRPr>
    </a:lvl4pPr>
    <a:lvl5pPr marL="2057400" indent="-228600" algn="l" rtl="0" eaLnBrk="0" fontAlgn="base" hangingPunct="0">
      <a:spcBef>
        <a:spcPct val="30000"/>
      </a:spcBef>
      <a:spcAft>
        <a:spcPct val="0"/>
      </a:spcAft>
      <a:defRPr sz="1200">
        <a:solidFill>
          <a:schemeClr val="tx1"/>
        </a:solidFill>
        <a:latin typeface="+mn-lt"/>
        <a:ea typeface="+mn-ea"/>
        <a:cs typeface="+mn-cs"/>
        <a:sym typeface="Calibri" charset="0"/>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theguardian.com/artanddesign/2020/jan/28/kingston-university-town-house-library-review-oliver-wainwright-grafton-architects-riba-gold"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Introductions – EM / SB</a:t>
            </a:r>
          </a:p>
          <a:p>
            <a:r>
              <a:rPr lang="en-GB" baseline="0" dirty="0"/>
              <a:t>Welcome to our session today where we want to offer up a possible future of libraries viewing them as a truly democratic space.  </a:t>
            </a:r>
          </a:p>
          <a:p>
            <a:r>
              <a:rPr lang="en-GB" baseline="0" dirty="0"/>
              <a:t>Our presentation is based on a case study of our new library at Kingston University, the Town House, where we have endeavoured to deliver on its vision whilst being impact by the pandemic!  That alone is enough to be wondering what the future academic library might now look like!</a:t>
            </a:r>
          </a:p>
        </p:txBody>
      </p:sp>
    </p:spTree>
    <p:extLst>
      <p:ext uri="{BB962C8B-B14F-4D97-AF65-F5344CB8AC3E}">
        <p14:creationId xmlns:p14="http://schemas.microsoft.com/office/powerpoint/2010/main" val="2007690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The critics and students alike reading the building in the same way emphasised to us that the architects had met their brief but the quotes made us think, is this the library of the future?  </a:t>
            </a:r>
          </a:p>
          <a:p>
            <a:r>
              <a:rPr lang="en-GB" baseline="0" dirty="0"/>
              <a:t>Is it about openness?  It is about encounters, social or academic?  In providing this space, what are we contributing to the learning process other than just access to books, PCs and a decent enquiry service?</a:t>
            </a:r>
          </a:p>
          <a:p>
            <a:endParaRPr lang="en-GB" baseline="0" dirty="0"/>
          </a:p>
          <a:p>
            <a:r>
              <a:rPr lang="en-GB" baseline="0" dirty="0"/>
              <a:t>So lots and lots of questions to get us thinking – and at this point I will hand over to Sara.</a:t>
            </a:r>
          </a:p>
          <a:p>
            <a:endParaRPr lang="en-GB"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baseline="0" dirty="0">
                <a:solidFill>
                  <a:srgbClr val="222222"/>
                </a:solidFill>
                <a:effectLst/>
                <a:latin typeface="Lato"/>
              </a:rPr>
              <a:t>https://riveronline.co.uk/8-things-i-love-with-the-new-town-house/ what the students love about TH – well isn’t this all surprisingly traditional? In fact one of the things the students loved best was the flag system we’d introduced to the book shelves making it easier to navigate!</a:t>
            </a:r>
          </a:p>
          <a:p>
            <a:endParaRPr lang="en-GB" baseline="0" dirty="0"/>
          </a:p>
        </p:txBody>
      </p:sp>
    </p:spTree>
    <p:extLst>
      <p:ext uri="{BB962C8B-B14F-4D97-AF65-F5344CB8AC3E}">
        <p14:creationId xmlns:p14="http://schemas.microsoft.com/office/powerpoint/2010/main" val="1857179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a typeface="ＭＳ Ｐゴシック"/>
              </a:rPr>
              <a:t>As Elizabeth says, all of this meant that that these questions were circling in our heads. </a:t>
            </a:r>
            <a:r>
              <a:rPr lang="en-GB" baseline="0" dirty="0">
                <a:effectLst/>
                <a:ea typeface="ＭＳ Ｐゴシック"/>
              </a:rPr>
              <a:t>One aim of the project, that was part of the brief, was to create a porous building</a:t>
            </a:r>
            <a:r>
              <a:rPr lang="en-GB" dirty="0">
                <a:ea typeface="ＭＳ Ｐゴシック"/>
              </a:rPr>
              <a:t>, so we needed to try and get </a:t>
            </a:r>
            <a:r>
              <a:rPr lang="en-GB" baseline="0" dirty="0">
                <a:effectLst/>
                <a:ea typeface="ＭＳ Ｐゴシック"/>
              </a:rPr>
              <a:t>some </a:t>
            </a:r>
            <a:r>
              <a:rPr lang="en-GB" dirty="0">
                <a:ea typeface="ＭＳ Ｐゴシック"/>
              </a:rPr>
              <a:t>answers from various users on what that meant to them, including the public, and also to determine whether the library space was being used differently. </a:t>
            </a:r>
          </a:p>
          <a:p>
            <a:endParaRPr lang="en-US" dirty="0"/>
          </a:p>
          <a:p>
            <a:r>
              <a:rPr lang="en-GB" dirty="0">
                <a:solidFill>
                  <a:srgbClr val="222222"/>
                </a:solidFill>
                <a:latin typeface="Lato"/>
                <a:ea typeface="ＭＳ Ｐゴシック"/>
              </a:rPr>
              <a:t> </a:t>
            </a:r>
            <a:endParaRPr lang="en-GB" dirty="0"/>
          </a:p>
          <a:p>
            <a:endParaRPr lang="en-GB" baseline="0" dirty="0">
              <a:solidFill>
                <a:srgbClr val="222222"/>
              </a:solidFill>
              <a:effectLst/>
              <a:latin typeface="Lato"/>
            </a:endParaRPr>
          </a:p>
          <a:p>
            <a:endParaRPr lang="en-GB" baseline="0" dirty="0">
              <a:solidFill>
                <a:srgbClr val="222222"/>
              </a:solidFill>
              <a:effectLst/>
              <a:latin typeface="Lato"/>
            </a:endParaRPr>
          </a:p>
        </p:txBody>
      </p:sp>
    </p:spTree>
    <p:extLst>
      <p:ext uri="{BB962C8B-B14F-4D97-AF65-F5344CB8AC3E}">
        <p14:creationId xmlns:p14="http://schemas.microsoft.com/office/powerpoint/2010/main" val="1721401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solidFill>
                  <a:srgbClr val="222222"/>
                </a:solidFill>
                <a:effectLst/>
                <a:latin typeface="Lato"/>
              </a:rPr>
              <a:t>It had always been our intention to carry out some post-occupation evaluation of the building and we now set about doing this.</a:t>
            </a:r>
          </a:p>
          <a:p>
            <a:endParaRPr lang="en-GB" baseline="0" dirty="0">
              <a:solidFill>
                <a:srgbClr val="222222"/>
              </a:solidFill>
              <a:effectLst/>
              <a:latin typeface="Lato"/>
            </a:endParaRPr>
          </a:p>
          <a:p>
            <a:r>
              <a:rPr lang="en-GB" baseline="0" dirty="0"/>
              <a:t>We began by gathering our evidence.  Initially this was whiteboard feedback and comments and a visitor book.  Then we moved on to before and after perception sheets which we handed out to visitors, which was a very simple and useful way of gauging, in particular, their emotional response to the building.</a:t>
            </a:r>
          </a:p>
          <a:p>
            <a:endParaRPr lang="en-GB" baseline="0" dirty="0"/>
          </a:p>
          <a:p>
            <a:r>
              <a:rPr lang="en-GB" baseline="0" dirty="0"/>
              <a:t>Size and space were very clearly perceived as key features, both before and after. And it was gratifying that w</a:t>
            </a:r>
            <a:r>
              <a:rPr lang="en-GB" dirty="0">
                <a:ea typeface="ＭＳ Ｐゴシック"/>
              </a:rPr>
              <a:t>elcoming was the most frequent comment, once people had visited. </a:t>
            </a:r>
            <a:endParaRPr lang="en-GB" baseline="0" dirty="0"/>
          </a:p>
          <a:p>
            <a:endParaRPr lang="en-GB" dirty="0"/>
          </a:p>
          <a:p>
            <a:endParaRPr lang="en-GB" dirty="0"/>
          </a:p>
        </p:txBody>
      </p:sp>
    </p:spTree>
    <p:extLst>
      <p:ext uri="{BB962C8B-B14F-4D97-AF65-F5344CB8AC3E}">
        <p14:creationId xmlns:p14="http://schemas.microsoft.com/office/powerpoint/2010/main" val="1231068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ea typeface="ＭＳ Ｐゴシック"/>
              </a:rPr>
              <a:t>We also took advantage of different events that were taking place at this time.</a:t>
            </a:r>
            <a:r>
              <a:rPr lang="en-GB" dirty="0">
                <a:ea typeface="ＭＳ Ｐゴシック"/>
              </a:rPr>
              <a:t> </a:t>
            </a:r>
            <a:r>
              <a:rPr lang="en-GB" baseline="0" dirty="0">
                <a:ea typeface="ＭＳ Ｐゴシック"/>
              </a:rPr>
              <a:t> We had some visits by groups of architects but also a national Dance competition which enabled us to interview students from other universities and some of their parents too.</a:t>
            </a:r>
            <a:endParaRPr lang="en-GB" dirty="0">
              <a:ea typeface="ＭＳ Ｐゴシック"/>
            </a:endParaRPr>
          </a:p>
          <a:p>
            <a:endParaRPr lang="en-GB" baseline="0" dirty="0"/>
          </a:p>
          <a:p>
            <a:pPr defTabSz="947958"/>
            <a:r>
              <a:rPr lang="en-GB" baseline="0" dirty="0">
                <a:solidFill>
                  <a:srgbClr val="222222"/>
                </a:solidFill>
                <a:effectLst/>
                <a:latin typeface="Lato"/>
              </a:rPr>
              <a:t>Going forward, this was planned to be a combined use flexible space. One very visible example being that, while not billed as a gallery (we have one) art has been (and is being) installed and this may act as a ‘shop window’ to passers by .</a:t>
            </a:r>
          </a:p>
          <a:p>
            <a:endParaRPr lang="en-GB" baseline="0" dirty="0"/>
          </a:p>
          <a:p>
            <a:r>
              <a:rPr lang="en-GB" baseline="0" dirty="0"/>
              <a:t>So, we really began to build up a picture of the public perceptions of the building to go alongside that of the student feedback.</a:t>
            </a:r>
          </a:p>
          <a:p>
            <a:endParaRPr lang="en-GB" baseline="0" dirty="0"/>
          </a:p>
          <a:p>
            <a:endParaRPr lang="en-GB" baseline="0" dirty="0"/>
          </a:p>
        </p:txBody>
      </p:sp>
    </p:spTree>
    <p:extLst>
      <p:ext uri="{BB962C8B-B14F-4D97-AF65-F5344CB8AC3E}">
        <p14:creationId xmlns:p14="http://schemas.microsoft.com/office/powerpoint/2010/main" val="18773069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ea typeface="ＭＳ Ｐゴシック"/>
              </a:rPr>
              <a:t>Then we reached March and the openness which was such a positive was now transformed into a challenge. The points on this slide show some of our worries</a:t>
            </a:r>
            <a:r>
              <a:rPr lang="en-GB" dirty="0">
                <a:ea typeface="ＭＳ Ｐゴシック"/>
              </a:rPr>
              <a:t> mid March (w/c 16th). </a:t>
            </a:r>
            <a:endParaRPr lang="en-GB" baseline="0" dirty="0"/>
          </a:p>
          <a:p>
            <a:endParaRPr lang="en-GB" baseline="0" dirty="0"/>
          </a:p>
          <a:p>
            <a:r>
              <a:rPr lang="en-GB" baseline="0" dirty="0"/>
              <a:t>This was to be the library which we never had to close… with various entrances/doors/many without locks (!), and multiple ways to navigate the spaces made this a complicated business.</a:t>
            </a:r>
          </a:p>
          <a:p>
            <a:r>
              <a:rPr lang="en-GB" baseline="0" dirty="0"/>
              <a:t>Can you fully close a building which includes teaching spaces (such as the dance studios)?</a:t>
            </a:r>
          </a:p>
          <a:p>
            <a:r>
              <a:rPr lang="en-GB" baseline="0" dirty="0"/>
              <a:t>Our Help points were designed so as not to provide barriers emphasised by the positive feedback on a welcoming environment – how could this be switched to introduce barriers to ensure student/staff safety?</a:t>
            </a:r>
          </a:p>
          <a:p>
            <a:endParaRPr lang="en-GB" baseline="0" dirty="0"/>
          </a:p>
          <a:p>
            <a:r>
              <a:rPr lang="en-GB" dirty="0">
                <a:ea typeface="ＭＳ Ｐゴシック"/>
              </a:rPr>
              <a:t>So, the Town House was locked on 23rd March </a:t>
            </a:r>
            <a:r>
              <a:rPr lang="en-GB" baseline="0" dirty="0">
                <a:ea typeface="ＭＳ Ｐゴシック"/>
              </a:rPr>
              <a:t>… certainly not the future we had planned for</a:t>
            </a:r>
            <a:r>
              <a:rPr lang="en-GB" dirty="0">
                <a:ea typeface="ＭＳ Ｐゴシック"/>
              </a:rPr>
              <a:t>, only open for 11 weeks!</a:t>
            </a:r>
            <a:endParaRPr lang="en-GB" baseline="0" dirty="0">
              <a:ea typeface="ＭＳ Ｐゴシック"/>
            </a:endParaRPr>
          </a:p>
        </p:txBody>
      </p:sp>
    </p:spTree>
    <p:extLst>
      <p:ext uri="{BB962C8B-B14F-4D97-AF65-F5344CB8AC3E}">
        <p14:creationId xmlns:p14="http://schemas.microsoft.com/office/powerpoint/2010/main" val="6066245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742" indent="-177742">
              <a:buFont typeface="Arial" panose="020B0604020202020204" pitchFamily="34" charset="0"/>
              <a:buChar char="•"/>
            </a:pPr>
            <a:r>
              <a:rPr lang="en-GB" dirty="0">
                <a:solidFill>
                  <a:srgbClr val="222222"/>
                </a:solidFill>
                <a:effectLst/>
                <a:latin typeface="Lato"/>
              </a:rPr>
              <a:t>In July 2020 we returned to campus and get to open Town House for the 2</a:t>
            </a:r>
            <a:r>
              <a:rPr lang="en-GB" baseline="30000" dirty="0">
                <a:solidFill>
                  <a:srgbClr val="222222"/>
                </a:solidFill>
                <a:effectLst/>
                <a:latin typeface="Lato"/>
              </a:rPr>
              <a:t>nd</a:t>
            </a:r>
            <a:r>
              <a:rPr lang="en-GB" dirty="0">
                <a:solidFill>
                  <a:srgbClr val="222222"/>
                </a:solidFill>
                <a:effectLst/>
                <a:latin typeface="Lato"/>
              </a:rPr>
              <a:t> time in a year!</a:t>
            </a:r>
          </a:p>
          <a:p>
            <a:pPr marL="177742" indent="-177742">
              <a:buFont typeface="Arial" panose="020B0604020202020204" pitchFamily="34" charset="0"/>
              <a:buChar char="•"/>
            </a:pPr>
            <a:r>
              <a:rPr lang="en-GB" dirty="0">
                <a:solidFill>
                  <a:srgbClr val="222222"/>
                </a:solidFill>
                <a:effectLst/>
                <a:latin typeface="Lato"/>
              </a:rPr>
              <a:t>We began with a booking system but soon decided that it was a rod for our own backs and that we weren’t doing students any favours.</a:t>
            </a:r>
          </a:p>
          <a:p>
            <a:pPr marL="177742" indent="-177742">
              <a:buFont typeface="Arial" panose="020B0604020202020204" pitchFamily="34" charset="0"/>
              <a:buChar char="•"/>
            </a:pPr>
            <a:r>
              <a:rPr lang="en-GB" dirty="0">
                <a:solidFill>
                  <a:srgbClr val="222222"/>
                </a:solidFill>
                <a:effectLst/>
                <a:latin typeface="Lato"/>
              </a:rPr>
              <a:t>Instead we went for the ‘count them in and count them out’ occupancy controller method.  Whilst this is an additional staffing resource, many more resources were be required to run a booking system.</a:t>
            </a:r>
          </a:p>
          <a:p>
            <a:pPr marL="177742" indent="-177742">
              <a:buFont typeface="Arial" panose="020B0604020202020204" pitchFamily="34" charset="0"/>
              <a:buChar char="•"/>
            </a:pPr>
            <a:r>
              <a:rPr lang="en-GB" dirty="0">
                <a:solidFill>
                  <a:srgbClr val="222222"/>
                </a:solidFill>
                <a:effectLst/>
                <a:latin typeface="Lato"/>
              </a:rPr>
              <a:t>The advantage is that students are still able to choose where to study within the building and, in some ways, has enabled us to uphold the principles of the building in terms of a democratic space, though not so porous as originally envisioned and we were closed to external visitors and the general public. </a:t>
            </a:r>
          </a:p>
          <a:p>
            <a:pPr marL="177742" indent="-177742">
              <a:buFont typeface="Arial" panose="020B0604020202020204" pitchFamily="34" charset="0"/>
              <a:buChar char="•"/>
            </a:pPr>
            <a:r>
              <a:rPr lang="en-GB" dirty="0">
                <a:solidFill>
                  <a:srgbClr val="222222"/>
                </a:solidFill>
                <a:effectLst/>
                <a:latin typeface="Lato"/>
              </a:rPr>
              <a:t>I don’t think we have had the opportunity to fully reflect on the long term impact of these changes, in the context of this being a future facing library, but many of the required changes do feel rather opposed to the initial spirit of the place. </a:t>
            </a:r>
          </a:p>
          <a:p>
            <a:pPr marL="177742" indent="-177742">
              <a:buFont typeface="Arial" panose="020B0604020202020204" pitchFamily="34" charset="0"/>
              <a:buChar char="•"/>
            </a:pPr>
            <a:endParaRPr lang="en-GB" baseline="0" dirty="0"/>
          </a:p>
        </p:txBody>
      </p:sp>
    </p:spTree>
    <p:extLst>
      <p:ext uri="{BB962C8B-B14F-4D97-AF65-F5344CB8AC3E}">
        <p14:creationId xmlns:p14="http://schemas.microsoft.com/office/powerpoint/2010/main" val="23895046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In terms of assessing the use of the building following reopening for study space, it’s been back to basics with headcounts and what you can see is that there is a huge draw towards the Town House.</a:t>
            </a:r>
          </a:p>
          <a:p>
            <a:pPr marL="171450" indent="-171450">
              <a:buFont typeface="Arial" panose="020B0604020202020204" pitchFamily="34" charset="0"/>
              <a:buChar char="•"/>
            </a:pPr>
            <a:r>
              <a:rPr lang="en-GB" dirty="0"/>
              <a:t>If 48% of library visits used to be made to the old Penrhyn Road library, we can now see that Town House now accounts for more like 50-60% of usage.</a:t>
            </a:r>
          </a:p>
          <a:p>
            <a:pPr marL="171450" indent="-171450">
              <a:buFont typeface="Arial" panose="020B0604020202020204" pitchFamily="34" charset="0"/>
              <a:buChar char="•"/>
            </a:pPr>
            <a:r>
              <a:rPr lang="en-GB" dirty="0">
                <a:ea typeface="ＭＳ Ｐゴシック"/>
              </a:rPr>
              <a:t>Yes, we know these figures aren’t comparable  (Oct19 vs Oct20) but that’s Covid for you – we’re using what we can!</a:t>
            </a:r>
          </a:p>
          <a:p>
            <a:endParaRPr lang="en-GB" dirty="0"/>
          </a:p>
        </p:txBody>
      </p:sp>
    </p:spTree>
    <p:extLst>
      <p:ext uri="{BB962C8B-B14F-4D97-AF65-F5344CB8AC3E}">
        <p14:creationId xmlns:p14="http://schemas.microsoft.com/office/powerpoint/2010/main" val="3123150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Fortunately our head counts are carried out by zones which are arranged by floor, so as well as knowing whether each ‘zone’ </a:t>
            </a:r>
            <a:r>
              <a:rPr lang="en-GB" dirty="0" err="1"/>
              <a:t>ie</a:t>
            </a:r>
            <a:r>
              <a:rPr lang="en-GB" dirty="0"/>
              <a:t>. floor is busy or not busy, we can work out to an extent whether some types of furniture attract students</a:t>
            </a:r>
          </a:p>
          <a:p>
            <a:pPr marL="171450" indent="-171450">
              <a:buFont typeface="Arial" panose="020B0604020202020204" pitchFamily="34" charset="0"/>
              <a:buChar char="•"/>
            </a:pPr>
            <a:r>
              <a:rPr lang="en-GB" dirty="0"/>
              <a:t>All usable study spaces are currently marked up for social distancing but students can still choose where to sit so we can still get an idea of their preference</a:t>
            </a:r>
          </a:p>
          <a:p>
            <a:pPr marL="171450" indent="-171450">
              <a:buFont typeface="Arial" panose="020B0604020202020204" pitchFamily="34" charset="0"/>
              <a:buChar char="•"/>
            </a:pPr>
            <a:r>
              <a:rPr lang="en-GB" dirty="0">
                <a:ea typeface="ＭＳ Ｐゴシック"/>
              </a:rPr>
              <a:t>However, significantly lower usage overall could well mean that much of this data is skewed or open to misinterpretation. For example, are students not making use of what was originally designated as silent simply because it is on the 4</a:t>
            </a:r>
            <a:r>
              <a:rPr lang="en-GB" baseline="30000" dirty="0">
                <a:ea typeface="ＭＳ Ｐゴシック"/>
              </a:rPr>
              <a:t>th</a:t>
            </a:r>
            <a:r>
              <a:rPr lang="en-GB" dirty="0">
                <a:ea typeface="ＭＳ Ｐゴシック"/>
              </a:rPr>
              <a:t> floor and, at present, reduced numbers mean that noise levels in lower floors doesn’t impact on them. Lift capacity is significantly reduced, so perhaps the staircase is too much of a challenge!?</a:t>
            </a:r>
            <a:endParaRPr lang="en-GB" dirty="0"/>
          </a:p>
          <a:p>
            <a:pPr marL="171450" indent="-171450">
              <a:buFont typeface="Arial" panose="020B0604020202020204" pitchFamily="34" charset="0"/>
              <a:buChar char="•"/>
            </a:pPr>
            <a:r>
              <a:rPr lang="en-GB" dirty="0"/>
              <a:t>We also don’t know if students are using the library because they are on campus for scheduled activities (which would narrow the range of students by subject area) and it is the only space available, or due to lack of facilities at home.</a:t>
            </a:r>
          </a:p>
          <a:p>
            <a:pPr marL="171450" indent="-171450">
              <a:buFont typeface="Arial" panose="020B0604020202020204" pitchFamily="34" charset="0"/>
              <a:buChar char="•"/>
            </a:pPr>
            <a:r>
              <a:rPr lang="en-GB" dirty="0">
                <a:ea typeface="ＭＳ Ｐゴシック"/>
              </a:rPr>
              <a:t>This has given us a basic understanding of the building in its current iteration, but the journey that we thought we were on has changed.</a:t>
            </a:r>
            <a:endParaRPr lang="en-GB" dirty="0"/>
          </a:p>
          <a:p>
            <a:endParaRPr lang="en-GB" dirty="0"/>
          </a:p>
          <a:p>
            <a:endParaRPr lang="en-GB" dirty="0"/>
          </a:p>
        </p:txBody>
      </p:sp>
    </p:spTree>
    <p:extLst>
      <p:ext uri="{BB962C8B-B14F-4D97-AF65-F5344CB8AC3E}">
        <p14:creationId xmlns:p14="http://schemas.microsoft.com/office/powerpoint/2010/main" val="29736514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It was always intended that TH would host public events (lectures, performances etc), requiring organisation around ticketing, stewarding, green room and social spaces. While not new in public libraries, for academic it is. </a:t>
            </a:r>
          </a:p>
          <a:p>
            <a:r>
              <a:rPr lang="en-GB" dirty="0"/>
              <a:t>Positives of interdisciplinary staff working relationships (security, reception, catering, technicians, librarians, student services, lecturers etc). Example of sound test, haze. Some of these were anticipated, others have been hastily developed. For example to close the building. </a:t>
            </a:r>
          </a:p>
          <a:p>
            <a:endParaRPr lang="en-GB" dirty="0"/>
          </a:p>
          <a:p>
            <a:r>
              <a:rPr lang="en-GB" dirty="0"/>
              <a:t>Whose building is it anyway?? At KU all space is university space. What are the implications of this? AUDE/Wilmot Dixon research piece. </a:t>
            </a:r>
          </a:p>
          <a:p>
            <a:r>
              <a:rPr lang="en-GB" dirty="0"/>
              <a:t>Student perception of value (space, library, all of it?). At KU since TH opened, the ‘feel’ is that it is valued. </a:t>
            </a:r>
          </a:p>
          <a:p>
            <a:endParaRPr lang="en-GB" dirty="0"/>
          </a:p>
          <a:p>
            <a:r>
              <a:rPr lang="en-GB" dirty="0"/>
              <a:t>The mystery spaces, such as 5</a:t>
            </a:r>
            <a:r>
              <a:rPr lang="en-GB" baseline="30000" dirty="0"/>
              <a:t>th</a:t>
            </a:r>
            <a:r>
              <a:rPr lang="en-GB" dirty="0"/>
              <a:t> floor corner room…</a:t>
            </a:r>
          </a:p>
          <a:p>
            <a:r>
              <a:rPr lang="en-GB" sz="1900" dirty="0">
                <a:latin typeface="Calibri" panose="020F0502020204030204" pitchFamily="34" charset="0"/>
                <a:ea typeface="Calibri" panose="020F0502020204030204" pitchFamily="34" charset="0"/>
                <a:cs typeface="Times New Roman" panose="02020603050405020304" pitchFamily="18" charset="0"/>
              </a:rPr>
              <a:t> </a:t>
            </a:r>
          </a:p>
          <a:p>
            <a:endParaRPr lang="en-GB" sz="1900" i="1" dirty="0">
              <a:latin typeface="Calibri" panose="020F0502020204030204" pitchFamily="34" charset="0"/>
              <a:ea typeface="Calibri" panose="020F0502020204030204" pitchFamily="34" charset="0"/>
              <a:cs typeface="Times New Roman" panose="02020603050405020304" pitchFamily="18" charset="0"/>
            </a:endParaRPr>
          </a:p>
          <a:p>
            <a:pPr defTabSz="947958"/>
            <a:endParaRPr lang="en-GB" sz="1900" i="1" dirty="0">
              <a:latin typeface="Calibri" panose="020F0502020204030204" pitchFamily="34" charset="0"/>
              <a:ea typeface="Calibri" panose="020F0502020204030204" pitchFamily="34" charset="0"/>
              <a:cs typeface="Calibri"/>
            </a:endParaRPr>
          </a:p>
          <a:p>
            <a:endParaRPr lang="en-GB" dirty="0"/>
          </a:p>
          <a:p>
            <a:endParaRPr lang="en-GB" dirty="0"/>
          </a:p>
        </p:txBody>
      </p:sp>
    </p:spTree>
    <p:extLst>
      <p:ext uri="{BB962C8B-B14F-4D97-AF65-F5344CB8AC3E}">
        <p14:creationId xmlns:p14="http://schemas.microsoft.com/office/powerpoint/2010/main" val="15808346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742" indent="-177742">
              <a:buFont typeface="Arial" panose="020B0604020202020204" pitchFamily="34" charset="0"/>
              <a:buChar char="•"/>
            </a:pPr>
            <a:r>
              <a:rPr lang="en-GB" dirty="0">
                <a:solidFill>
                  <a:srgbClr val="222222"/>
                </a:solidFill>
                <a:effectLst/>
                <a:latin typeface="Lato"/>
              </a:rPr>
              <a:t>I like this quote as it encapsulates a sense of exploration, as well as the civic experience being equal to that of the students. </a:t>
            </a:r>
          </a:p>
          <a:p>
            <a:pPr marL="177742" indent="-177742">
              <a:buFont typeface="Arial" panose="020B0604020202020204" pitchFamily="34" charset="0"/>
              <a:buChar char="•"/>
            </a:pPr>
            <a:r>
              <a:rPr lang="en-GB" dirty="0">
                <a:solidFill>
                  <a:srgbClr val="222222"/>
                </a:solidFill>
                <a:effectLst/>
                <a:latin typeface="Lato"/>
              </a:rPr>
              <a:t>Clearly there are now challenges now around managing student expectations. If we open services and/or access fully in Autumn 2021, our final year students at that stage will only have experienced the old PRD library for one TB. TH may no longer perceived as new?  </a:t>
            </a:r>
          </a:p>
          <a:p>
            <a:pPr marL="177742" marR="0" lvl="0" indent="-177742"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b="0" i="0" dirty="0">
                <a:latin typeface="Calibri"/>
                <a:ea typeface="ＭＳ Ｐゴシック"/>
                <a:cs typeface="Calibri"/>
              </a:rPr>
              <a:t>We will continue with our plans to locate our ‘one stop shop’ helpdesks within our libraries, including within the Town House where we anticipate that staff  will be answering enquiries from the general public as well as from students (once we allow them in again!). </a:t>
            </a:r>
            <a:endParaRPr lang="en-GB" b="0" i="0" dirty="0">
              <a:ea typeface="ＭＳ Ｐゴシック"/>
            </a:endParaRPr>
          </a:p>
          <a:p>
            <a:pPr marL="177165" indent="-177165">
              <a:buFont typeface="Arial" panose="020B0604020202020204" pitchFamily="34" charset="0"/>
              <a:buChar char="•"/>
            </a:pPr>
            <a:r>
              <a:rPr lang="en-GB" dirty="0">
                <a:solidFill>
                  <a:srgbClr val="222222"/>
                </a:solidFill>
                <a:effectLst/>
                <a:latin typeface="Lato"/>
                <a:ea typeface="ＭＳ Ｐゴシック"/>
              </a:rPr>
              <a:t>Within the library, three project spaces were described as part of planning, but were never clearly defined, some physically as well as conceptually. However, there could be some potential for future use as on campus blended learning space for students. Long term changes in teaching may affect our provision</a:t>
            </a:r>
            <a:r>
              <a:rPr lang="en-GB" dirty="0">
                <a:solidFill>
                  <a:srgbClr val="222222"/>
                </a:solidFill>
                <a:latin typeface="Lato"/>
                <a:ea typeface="ＭＳ Ｐゴシック"/>
              </a:rPr>
              <a:t>, is the library now a place to learn on campus when you are in a virtual lecture?</a:t>
            </a:r>
            <a:endParaRPr lang="en-GB" dirty="0">
              <a:solidFill>
                <a:srgbClr val="222222"/>
              </a:solidFill>
              <a:effectLst/>
              <a:latin typeface="Lato"/>
            </a:endParaRPr>
          </a:p>
          <a:p>
            <a:pPr marL="177165" indent="-177165">
              <a:buFont typeface="Arial" panose="020B0604020202020204" pitchFamily="34" charset="0"/>
              <a:buChar char="•"/>
            </a:pPr>
            <a:r>
              <a:rPr lang="en-GB" dirty="0">
                <a:solidFill>
                  <a:srgbClr val="222222"/>
                </a:solidFill>
                <a:effectLst/>
                <a:latin typeface="Lato"/>
                <a:ea typeface="ＭＳ Ｐゴシック"/>
              </a:rPr>
              <a:t>It is also important to say that the new Archive space in Town House had always looked to provide new opportunities, especially in </a:t>
            </a:r>
            <a:r>
              <a:rPr lang="en-GB" dirty="0">
                <a:ea typeface="ＭＳ Ｐゴシック"/>
              </a:rPr>
              <a:t>collaboration with the local borough – ironically enough, covid is providing new content for the archive!! Staff and student interest in the archives has remained high, so although the content has yet to move to its new home, it is already a much more visible service. </a:t>
            </a:r>
          </a:p>
          <a:p>
            <a:pPr marL="177742" indent="-177742">
              <a:buFont typeface="Arial" panose="020B0604020202020204" pitchFamily="34" charset="0"/>
              <a:buChar char="•"/>
            </a:pPr>
            <a:r>
              <a:rPr lang="en-GB" dirty="0">
                <a:solidFill>
                  <a:srgbClr val="222222"/>
                </a:solidFill>
                <a:effectLst/>
                <a:latin typeface="Lato"/>
              </a:rPr>
              <a:t>One big question still remains… will we ever have an official launch?</a:t>
            </a:r>
          </a:p>
        </p:txBody>
      </p:sp>
    </p:spTree>
    <p:extLst>
      <p:ext uri="{BB962C8B-B14F-4D97-AF65-F5344CB8AC3E}">
        <p14:creationId xmlns:p14="http://schemas.microsoft.com/office/powerpoint/2010/main" val="553483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First a brief bit of background for those of you who don’t know Kingston University. </a:t>
            </a:r>
          </a:p>
          <a:p>
            <a:r>
              <a:rPr lang="en-GB" dirty="0"/>
              <a:t>The university has just over 13,000 Home/EU students and over 3.500 international students.  </a:t>
            </a:r>
          </a:p>
          <a:p>
            <a:r>
              <a:rPr lang="en-GB" dirty="0"/>
              <a:t>Most importantly they originate from more than 140 countries.  Equally about half live locally – although being local doesn’t always mean easy travel as you’ll all recognise and many of our students are therefore commuters.</a:t>
            </a:r>
          </a:p>
          <a:p>
            <a:r>
              <a:rPr lang="en-GB" dirty="0"/>
              <a:t>We are diverse not just in terms of culture and ethnicity but also in terms of socio-economic backgrounds and we have an exceptionally successful programme called KU Cares bringing care leavers, estranged students, young carers and sanctuary scholars into higher education. </a:t>
            </a:r>
          </a:p>
          <a:p>
            <a:r>
              <a:rPr lang="en-GB" dirty="0"/>
              <a:t>We are also one of the town’s largest employers.</a:t>
            </a:r>
          </a:p>
        </p:txBody>
      </p:sp>
    </p:spTree>
    <p:extLst>
      <p:ext uri="{BB962C8B-B14F-4D97-AF65-F5344CB8AC3E}">
        <p14:creationId xmlns:p14="http://schemas.microsoft.com/office/powerpoint/2010/main" val="16278922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ea typeface="ＭＳ Ｐゴシック"/>
              </a:rPr>
              <a:t>What has become very clear over the past year is that space, library or otherwise, is clearly valued as part of the wider student experience. </a:t>
            </a:r>
          </a:p>
          <a:p>
            <a:pPr>
              <a:defRPr/>
            </a:pPr>
            <a:endParaRPr lang="en-GB" dirty="0">
              <a:ea typeface="ＭＳ Ｐゴシック"/>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latin typeface="Calibri"/>
                <a:ea typeface="ＭＳ Ｐゴシック"/>
                <a:cs typeface="Calibri"/>
              </a:rPr>
              <a:t>KU has been carrying out regular Pulse surveys during lockdown, one of which included a question on library use. A high percentage of students felt that they had been </a:t>
            </a:r>
            <a:r>
              <a:rPr lang="en-GB" sz="1200" b="1" dirty="0">
                <a:latin typeface="Calibri"/>
                <a:ea typeface="ＭＳ Ｐゴシック"/>
                <a:cs typeface="Calibri"/>
              </a:rPr>
              <a:t>denied access </a:t>
            </a:r>
            <a:r>
              <a:rPr lang="en-GB" sz="1200" dirty="0">
                <a:latin typeface="Calibri"/>
                <a:ea typeface="ＭＳ Ｐゴシック"/>
                <a:cs typeface="Calibri"/>
              </a:rPr>
              <a:t>to the library due to the pandemic and seemed to go hand in hand with the call for refunds that many of us are hearing across the sector. However, we all know that Librarians have maintained, and in fact enhanced, access to the virtual library throughout.  This does demonstrate how strongly students still define the ‘library’ by its space.  We clearly need to do much more work on the visibility of the virtual library before we change this perception.</a:t>
            </a:r>
            <a:endParaRPr lang="en-US" dirty="0"/>
          </a:p>
          <a:p>
            <a:pPr>
              <a:defRPr/>
            </a:pPr>
            <a:endParaRPr lang="en-GB" dirty="0">
              <a:ea typeface="ＭＳ Ｐゴシック"/>
            </a:endParaRPr>
          </a:p>
          <a:p>
            <a:pPr>
              <a:defRPr/>
            </a:pPr>
            <a:r>
              <a:rPr lang="en-GB" dirty="0">
                <a:ea typeface="ＭＳ Ｐゴシック"/>
              </a:rPr>
              <a:t>The conversations that are now taking place regarding flexible spaces are replicating those that we have had among ourselves at KU, while the planning for TH was taking place. Have we inadvertently planned for this unplanned future? One 'absolute' was always that TH was not a teaching space (excepting the studios). Now teaching may continue to take place anywhere, we need to reconsider this. This seems to chime with themes coming out of recent conferences and wider sector discussions, highlighting the importance of space in a way we didn’t imagine a year ago. </a:t>
            </a:r>
            <a:r>
              <a:rPr lang="en-GB" dirty="0">
                <a:solidFill>
                  <a:srgbClr val="222222"/>
                </a:solidFill>
                <a:latin typeface="Lato"/>
                <a:ea typeface="ＭＳ Ｐゴシック"/>
              </a:rPr>
              <a:t>Elizabeth has referred to our contribution to the learning experience, often it can feel as if the relation between library buildings and learning has been implicit, but is becoming much more explicit. </a:t>
            </a:r>
            <a:endParaRPr lang="en-GB" dirty="0"/>
          </a:p>
          <a:p>
            <a:endParaRPr lang="en-GB" dirty="0">
              <a:ea typeface="ＭＳ Ｐゴシック"/>
            </a:endParaRPr>
          </a:p>
          <a:p>
            <a:endParaRPr lang="en-GB" dirty="0"/>
          </a:p>
          <a:p>
            <a:endParaRPr lang="en-GB" dirty="0"/>
          </a:p>
          <a:p>
            <a:endParaRPr lang="en-GB" dirty="0"/>
          </a:p>
        </p:txBody>
      </p:sp>
    </p:spTree>
    <p:extLst>
      <p:ext uri="{BB962C8B-B14F-4D97-AF65-F5344CB8AC3E}">
        <p14:creationId xmlns:p14="http://schemas.microsoft.com/office/powerpoint/2010/main" val="604840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958"/>
            <a:r>
              <a:rPr lang="en-GB" b="0" dirty="0">
                <a:solidFill>
                  <a:srgbClr val="222222"/>
                </a:solidFill>
                <a:latin typeface="Lato"/>
              </a:rPr>
              <a:t>So where does that lead us with thinking about the future academic library?  When we began the Town House project 9 years ago, we were asked what our future requirements would be.  Would we need fixed PCs?  Would we have DVD players still?  What would be the ratio of books to study space?  There are two things that we highlighted as key back then, which are still true today and they are:</a:t>
            </a:r>
          </a:p>
          <a:p>
            <a:pPr marL="171450" indent="-171450" defTabSz="947958">
              <a:buFontTx/>
              <a:buChar char="-"/>
            </a:pPr>
            <a:r>
              <a:rPr lang="en-GB" b="0" dirty="0">
                <a:solidFill>
                  <a:srgbClr val="222222"/>
                </a:solidFill>
                <a:latin typeface="Lato"/>
              </a:rPr>
              <a:t>Digital access</a:t>
            </a:r>
          </a:p>
          <a:p>
            <a:pPr marL="171450" indent="-171450" defTabSz="947958">
              <a:buFontTx/>
              <a:buChar char="-"/>
            </a:pPr>
            <a:r>
              <a:rPr lang="en-GB" b="0" dirty="0">
                <a:solidFill>
                  <a:srgbClr val="222222"/>
                </a:solidFill>
                <a:latin typeface="Lato"/>
              </a:rPr>
              <a:t>Flexibility</a:t>
            </a:r>
          </a:p>
          <a:p>
            <a:pPr marL="0" indent="0" defTabSz="947958">
              <a:buFontTx/>
              <a:buNone/>
            </a:pPr>
            <a:r>
              <a:rPr lang="en-GB" b="0" dirty="0">
                <a:solidFill>
                  <a:srgbClr val="222222"/>
                </a:solidFill>
                <a:latin typeface="Lato"/>
              </a:rPr>
              <a:t>With those two things, our buildings can become whatever our students would like them to be. With the possible exception of a </a:t>
            </a:r>
            <a:r>
              <a:rPr lang="en-GB" b="0" dirty="0" err="1">
                <a:solidFill>
                  <a:srgbClr val="222222"/>
                </a:solidFill>
                <a:latin typeface="Lato"/>
              </a:rPr>
              <a:t>lovenest</a:t>
            </a:r>
            <a:r>
              <a:rPr lang="en-GB" b="0" dirty="0">
                <a:solidFill>
                  <a:srgbClr val="222222"/>
                </a:solidFill>
                <a:latin typeface="Lato"/>
              </a:rPr>
              <a:t>… </a:t>
            </a:r>
            <a:r>
              <a:rPr lang="en-GB" b="0" dirty="0">
                <a:solidFill>
                  <a:srgbClr val="222222"/>
                </a:solidFill>
                <a:latin typeface="Lato"/>
                <a:sym typeface="Wingdings" panose="05000000000000000000" pitchFamily="2" charset="2"/>
              </a:rPr>
              <a:t></a:t>
            </a:r>
            <a:endParaRPr lang="en-GB" b="0" dirty="0">
              <a:solidFill>
                <a:srgbClr val="222222"/>
              </a:solidFill>
              <a:latin typeface="Lato"/>
            </a:endParaRPr>
          </a:p>
        </p:txBody>
      </p:sp>
    </p:spTree>
    <p:extLst>
      <p:ext uri="{BB962C8B-B14F-4D97-AF65-F5344CB8AC3E}">
        <p14:creationId xmlns:p14="http://schemas.microsoft.com/office/powerpoint/2010/main" val="40826711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a typeface="ＭＳ Ｐゴシック"/>
              </a:rPr>
              <a:t>And with that, we’ just like to thank our colleagues Nicky and Josh for doing the number crunching for us for this presentation.</a:t>
            </a:r>
          </a:p>
          <a:p>
            <a:endParaRPr lang="en-GB" dirty="0">
              <a:ea typeface="ＭＳ Ｐゴシック"/>
            </a:endParaRPr>
          </a:p>
          <a:p>
            <a:r>
              <a:rPr lang="en-GB" dirty="0">
                <a:ea typeface="ＭＳ Ｐゴシック"/>
              </a:rPr>
              <a:t>Let’s hope we are all beginning to see some light at the end of the tunnel!</a:t>
            </a:r>
            <a:endParaRPr lang="en-GB" dirty="0"/>
          </a:p>
          <a:p>
            <a:endParaRPr lang="en-GB" dirty="0"/>
          </a:p>
          <a:p>
            <a:r>
              <a:rPr lang="en-GB" dirty="0">
                <a:ea typeface="ＭＳ Ｐゴシック"/>
              </a:rPr>
              <a:t>Thank you for listening, any questions?</a:t>
            </a:r>
            <a:endParaRPr lang="en-GB" dirty="0"/>
          </a:p>
        </p:txBody>
      </p:sp>
    </p:spTree>
    <p:extLst>
      <p:ext uri="{BB962C8B-B14F-4D97-AF65-F5344CB8AC3E}">
        <p14:creationId xmlns:p14="http://schemas.microsoft.com/office/powerpoint/2010/main" val="3334743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KU22 is our current strategic plan.</a:t>
            </a:r>
          </a:p>
          <a:p>
            <a:r>
              <a:rPr lang="en-GB" dirty="0"/>
              <a:t>And this is our key strategic driver – to enhance students’ life chances by helping them make the most of their learning opportunities and equipping them for the workplace.</a:t>
            </a:r>
          </a:p>
          <a:p>
            <a:r>
              <a:rPr lang="en-GB" dirty="0"/>
              <a:t>Providing high quality study space is part of delivering </a:t>
            </a:r>
            <a:r>
              <a:rPr lang="en-GB"/>
              <a:t>this strategy.</a:t>
            </a:r>
            <a:endParaRPr lang="en-GB" dirty="0"/>
          </a:p>
        </p:txBody>
      </p:sp>
    </p:spTree>
    <p:extLst>
      <p:ext uri="{BB962C8B-B14F-4D97-AF65-F5344CB8AC3E}">
        <p14:creationId xmlns:p14="http://schemas.microsoft.com/office/powerpoint/2010/main" val="3085633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a typeface="ＭＳ Ｐゴシック"/>
              </a:rPr>
              <a:t>Which brings us to the brief for our new building.</a:t>
            </a:r>
          </a:p>
          <a:p>
            <a:r>
              <a:rPr lang="en-GB" dirty="0">
                <a:ea typeface="ＭＳ Ｐゴシック"/>
              </a:rPr>
              <a:t>When the project began, what the university lacked was a heart on its main, most visible campus, Penrhyn Road, which leads into the centre of Kingston.  </a:t>
            </a:r>
          </a:p>
          <a:p>
            <a:r>
              <a:rPr lang="en-GB" dirty="0">
                <a:ea typeface="ＭＳ Ｐゴシック"/>
              </a:rPr>
              <a:t>Not only were the university buildings unprepossessing but they were dominated by the 1930s wedding cake affair of Surrey County Hall opposite which was frequently mistaken for the university.  </a:t>
            </a:r>
          </a:p>
          <a:p>
            <a:r>
              <a:rPr lang="en-GB" dirty="0">
                <a:ea typeface="ＭＳ Ｐゴシック"/>
              </a:rPr>
              <a:t>This picture’s not great but our architectural model of the proposed building showed how it would be embedded within the town itself – this open door policy and connectivity to the community was a key element of the vision for this project.  </a:t>
            </a:r>
            <a:endParaRPr lang="en-GB" dirty="0"/>
          </a:p>
          <a:p>
            <a:r>
              <a:rPr lang="en-GB" dirty="0">
                <a:ea typeface="ＭＳ Ｐゴシック"/>
              </a:rPr>
              <a:t>The existing library on this campus was cramped, made up of an assortment of about six different buildings from different eras and tucked away off the main corridor.  The only way to find the library was to know it was already there. Not very democratic to have a space that only a small number of people can find. </a:t>
            </a:r>
            <a:endParaRPr lang="en-GB" dirty="0"/>
          </a:p>
          <a:p>
            <a:endParaRPr lang="en-GB" dirty="0"/>
          </a:p>
          <a:p>
            <a:r>
              <a:rPr lang="en-GB" dirty="0"/>
              <a:t>So when the university chose to commission a new, eye catching building with the library as a central component, we were overjoyed.  We followed the process of RIBA Architectural competition with an eager eye and were intrigued to see the final, winning design submitted by Grafton Architects.</a:t>
            </a:r>
          </a:p>
        </p:txBody>
      </p:sp>
    </p:spTree>
    <p:extLst>
      <p:ext uri="{BB962C8B-B14F-4D97-AF65-F5344CB8AC3E}">
        <p14:creationId xmlns:p14="http://schemas.microsoft.com/office/powerpoint/2010/main" val="2366706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Whilst we welcomed the openness and community aspects, we knew that the proposed design challenged us.  It meant a different model of an academic library.</a:t>
            </a:r>
          </a:p>
          <a:p>
            <a:endParaRPr lang="en-GB" baseline="0" dirty="0"/>
          </a:p>
          <a:p>
            <a:r>
              <a:rPr lang="en-GB" baseline="0" dirty="0"/>
              <a:t>Town House = the building. We don’t refer to it as the new ‘library’.</a:t>
            </a:r>
          </a:p>
          <a:p>
            <a:r>
              <a:rPr lang="en-GB" baseline="0" dirty="0"/>
              <a:t>The library is a major element, but not the only one. </a:t>
            </a:r>
          </a:p>
          <a:p>
            <a:r>
              <a:rPr lang="en-GB" baseline="0" dirty="0"/>
              <a:t>We would be collocated with Dance Studios and Performance spaces!  We have to confess that it did take a while to adjust to this notion!  </a:t>
            </a:r>
          </a:p>
          <a:p>
            <a:r>
              <a:rPr lang="en-GB" baseline="0" dirty="0"/>
              <a:t>And we would have artwork displayed, not just in the foyer, but around the space</a:t>
            </a:r>
            <a:r>
              <a:rPr lang="en-GB" baseline="0" dirty="0">
                <a:highlight>
                  <a:srgbClr val="FFFF00"/>
                </a:highlight>
              </a:rPr>
              <a:t>.  Would artwork and students mix?</a:t>
            </a:r>
          </a:p>
          <a:p>
            <a:r>
              <a:rPr lang="en-GB" baseline="0" dirty="0">
                <a:highlight>
                  <a:srgbClr val="FFFF00"/>
                </a:highlight>
              </a:rPr>
              <a:t>Being such a focal point for the campus, would we be the main reception or would that function still exist elsewhere?</a:t>
            </a:r>
          </a:p>
          <a:p>
            <a:endParaRPr lang="en-GB" baseline="0" dirty="0">
              <a:highlight>
                <a:srgbClr val="FFFF00"/>
              </a:highlight>
            </a:endParaRPr>
          </a:p>
          <a:p>
            <a:r>
              <a:rPr lang="en-GB" baseline="0" dirty="0">
                <a:highlight>
                  <a:srgbClr val="FFFF00"/>
                </a:highlight>
              </a:rPr>
              <a:t>Did any of this mean we were getting the library of the future??  The project was 8 years in the making and we had lots of discussions with the lead architects, Yvonne Farrell and Shelley McNamara, who really wanted to understand how we thought the building would be used in the future.</a:t>
            </a:r>
          </a:p>
        </p:txBody>
      </p:sp>
    </p:spTree>
    <p:extLst>
      <p:ext uri="{BB962C8B-B14F-4D97-AF65-F5344CB8AC3E}">
        <p14:creationId xmlns:p14="http://schemas.microsoft.com/office/powerpoint/2010/main" val="620715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So, as I say, 8 years from start to finish BUT ..</a:t>
            </a:r>
          </a:p>
          <a:p>
            <a:r>
              <a:rPr lang="en-GB" baseline="0" dirty="0"/>
              <a:t>In January 2020 we finally opened.  </a:t>
            </a:r>
          </a:p>
          <a:p>
            <a:r>
              <a:rPr lang="en-GB" baseline="0" dirty="0"/>
              <a:t>We’d had a few inevitable delays so it was quite a soft opening, lots of snagging work and adjusting to working within a new space. </a:t>
            </a:r>
          </a:p>
          <a:p>
            <a:r>
              <a:rPr lang="en-GB" baseline="0" dirty="0"/>
              <a:t>But had we stepped into the future?</a:t>
            </a:r>
          </a:p>
        </p:txBody>
      </p:sp>
    </p:spTree>
    <p:extLst>
      <p:ext uri="{BB962C8B-B14F-4D97-AF65-F5344CB8AC3E}">
        <p14:creationId xmlns:p14="http://schemas.microsoft.com/office/powerpoint/2010/main" val="89063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In those first few weeks, we felt not!</a:t>
            </a:r>
          </a:p>
          <a:p>
            <a:r>
              <a:rPr lang="en-GB" baseline="0" dirty="0"/>
              <a:t>Most of the challenges we faced were those of the familiar kind – many of which we would welcome now!  So Zones, doors, access control, events etc</a:t>
            </a:r>
          </a:p>
          <a:p>
            <a:endParaRPr lang="en-GB" baseline="0" dirty="0"/>
          </a:p>
          <a:p>
            <a:r>
              <a:rPr lang="en-GB" baseline="0" dirty="0"/>
              <a:t>Most were anticipated (noise and impact of variety of visitors to the space overall). Café above silent area likely to be an ongoing issue. Dance in the library – not a problem if restricted to the studios and dedicated spaces. The sound proofing is truly amazing!</a:t>
            </a:r>
          </a:p>
          <a:p>
            <a:endParaRPr lang="en-GB" baseline="0" dirty="0"/>
          </a:p>
          <a:p>
            <a:r>
              <a:rPr lang="en-GB" baseline="0" dirty="0"/>
              <a:t>The first few weeks were a complete whirlwind.  Students found us in an instant with barely any publicity.  We were soon packed out.  And curious neighbours began to call in to see what had been behind the hoardings all this time.</a:t>
            </a:r>
          </a:p>
        </p:txBody>
      </p:sp>
    </p:spTree>
    <p:extLst>
      <p:ext uri="{BB962C8B-B14F-4D97-AF65-F5344CB8AC3E}">
        <p14:creationId xmlns:p14="http://schemas.microsoft.com/office/powerpoint/2010/main" val="3608295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ea typeface="ＭＳ Ｐゴシック"/>
              </a:rPr>
              <a:t>Then the press arrived in force.</a:t>
            </a:r>
            <a:r>
              <a:rPr lang="en-GB" dirty="0">
                <a:ea typeface="ＭＳ Ｐゴシック"/>
              </a:rPr>
              <a:t> </a:t>
            </a:r>
            <a:r>
              <a:rPr lang="en-GB" baseline="0" dirty="0">
                <a:ea typeface="ＭＳ Ｐゴシック"/>
              </a:rPr>
              <a:t> Our architects were about to be awarded the highly prestigious RIBA Gold Medal and so the world’s architectural eyes were on us.  </a:t>
            </a:r>
          </a:p>
          <a:p>
            <a:r>
              <a:rPr lang="en-GB" baseline="0" dirty="0">
                <a:ea typeface="ＭＳ Ｐゴシック"/>
              </a:rPr>
              <a:t>Quotes made us think</a:t>
            </a:r>
            <a:r>
              <a:rPr lang="en-GB" dirty="0">
                <a:ea typeface="ＭＳ Ｐゴシック"/>
              </a:rPr>
              <a:t> more about what exactly it was that we had opened. </a:t>
            </a:r>
            <a:endParaRPr lang="en-GB" baseline="0" dirty="0"/>
          </a:p>
          <a:p>
            <a:r>
              <a:rPr lang="en-GB" baseline="0" dirty="0"/>
              <a:t>A warehouse of ideas – nice, quite like that.  We like to think we store ideas but we had also developed areas for study where our students could create ideas – photo of benches?</a:t>
            </a:r>
          </a:p>
          <a:p>
            <a:endParaRPr lang="en-GB" baseline="0" dirty="0"/>
          </a:p>
          <a:p>
            <a:r>
              <a:rPr lang="en-GB" baseline="0" dirty="0"/>
              <a:t>But are we really just a place to lay your laptop?  We felt far less comfortable with this.</a:t>
            </a:r>
          </a:p>
        </p:txBody>
      </p:sp>
    </p:spTree>
    <p:extLst>
      <p:ext uri="{BB962C8B-B14F-4D97-AF65-F5344CB8AC3E}">
        <p14:creationId xmlns:p14="http://schemas.microsoft.com/office/powerpoint/2010/main" val="2169710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solidFill>
                  <a:srgbClr val="222222"/>
                </a:solidFill>
                <a:effectLst/>
                <a:latin typeface="Lato"/>
              </a:rPr>
              <a:t>Then came the ‘Love nest’ review!  Surely this isn’t the library of the future.  In fairness, Oliver Wainwright then went on to make some really interesting points which were also mirrored by our student newspaper.</a:t>
            </a:r>
          </a:p>
          <a:p>
            <a:endParaRPr lang="en-GB" baseline="0" dirty="0">
              <a:solidFill>
                <a:srgbClr val="222222"/>
              </a:solidFill>
              <a:effectLst/>
              <a:latin typeface="Lato"/>
            </a:endParaRPr>
          </a:p>
          <a:p>
            <a:r>
              <a:rPr lang="en-GB" dirty="0">
                <a:hlinkClick r:id="rId3"/>
              </a:rPr>
              <a:t>https://www.theguardian.com/artanddesign/2020/jan/28/kingston-university-town-house-library-review-oliver-wainwright-grafton-architects-riba-gold</a:t>
            </a:r>
            <a:endParaRPr lang="en-GB" dirty="0"/>
          </a:p>
        </p:txBody>
      </p:sp>
    </p:spTree>
    <p:extLst>
      <p:ext uri="{BB962C8B-B14F-4D97-AF65-F5344CB8AC3E}">
        <p14:creationId xmlns:p14="http://schemas.microsoft.com/office/powerpoint/2010/main" val="1836370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Copy, Large Image">
    <p:spTree>
      <p:nvGrpSpPr>
        <p:cNvPr id="1" name=""/>
        <p:cNvGrpSpPr/>
        <p:nvPr/>
      </p:nvGrpSpPr>
      <p:grpSpPr>
        <a:xfrm>
          <a:off x="0" y="0"/>
          <a:ext cx="0" cy="0"/>
          <a:chOff x="0" y="0"/>
          <a:chExt cx="0" cy="0"/>
        </a:xfrm>
      </p:grpSpPr>
      <p:sp>
        <p:nvSpPr>
          <p:cNvPr id="53" name="Shape 53"/>
          <p:cNvSpPr>
            <a:spLocks noGrp="1"/>
          </p:cNvSpPr>
          <p:nvPr>
            <p:ph type="body" sz="quarter" idx="13"/>
          </p:nvPr>
        </p:nvSpPr>
        <p:spPr>
          <a:xfrm>
            <a:off x="444500" y="6329840"/>
            <a:ext cx="5482348" cy="307976"/>
          </a:xfrm>
          <a:prstGeom prst="rect">
            <a:avLst/>
          </a:prstGeom>
        </p:spPr>
        <p:txBody>
          <a:bodyPr anchor="ctr"/>
          <a:lstStyle>
            <a:lvl1pPr marL="0" indent="0">
              <a:buSzTx/>
              <a:buFontTx/>
              <a:buNone/>
              <a:defRPr sz="1200"/>
            </a:lvl1pPr>
          </a:lstStyle>
          <a:p>
            <a:pPr lvl="0"/>
            <a:r>
              <a:rPr lang="en-US"/>
              <a:t>Click to edit Master text styles</a:t>
            </a:r>
          </a:p>
        </p:txBody>
      </p:sp>
      <p:sp>
        <p:nvSpPr>
          <p:cNvPr id="54" name="Shape 54"/>
          <p:cNvSpPr>
            <a:spLocks noGrp="1"/>
          </p:cNvSpPr>
          <p:nvPr>
            <p:ph type="body" sz="quarter" idx="14"/>
          </p:nvPr>
        </p:nvSpPr>
        <p:spPr>
          <a:xfrm>
            <a:off x="444500" y="904715"/>
            <a:ext cx="5482348" cy="754382"/>
          </a:xfrm>
          <a:prstGeom prst="rect">
            <a:avLst/>
          </a:prstGeom>
        </p:spPr>
        <p:txBody>
          <a:bodyPr/>
          <a:lstStyle>
            <a:lvl1pPr marL="0" indent="0">
              <a:spcBef>
                <a:spcPts val="0"/>
              </a:spcBef>
              <a:buSzTx/>
              <a:buFontTx/>
              <a:buNone/>
              <a:defRPr sz="4400" b="1"/>
            </a:lvl1pPr>
          </a:lstStyle>
          <a:p>
            <a:pPr lvl="0"/>
            <a:r>
              <a:rPr lang="en-US"/>
              <a:t>Click to edit Master text styles</a:t>
            </a:r>
          </a:p>
        </p:txBody>
      </p:sp>
      <p:sp>
        <p:nvSpPr>
          <p:cNvPr id="55" name="Shape 55"/>
          <p:cNvSpPr>
            <a:spLocks noGrp="1"/>
          </p:cNvSpPr>
          <p:nvPr>
            <p:ph type="body" sz="half" idx="15"/>
          </p:nvPr>
        </p:nvSpPr>
        <p:spPr>
          <a:xfrm>
            <a:off x="444500" y="1901825"/>
            <a:ext cx="5472159" cy="4351338"/>
          </a:xfrm>
          <a:prstGeom prst="rect">
            <a:avLst/>
          </a:prstGeom>
        </p:spPr>
        <p:txBody>
          <a:bodyPr/>
          <a:lstStyle>
            <a:lvl1pPr marL="0" indent="0">
              <a:buSzTx/>
              <a:buFontTx/>
              <a:buNone/>
            </a:lvl1pPr>
          </a:lstStyle>
          <a:p>
            <a:pPr lvl="0"/>
            <a:r>
              <a:rPr lang="en-US"/>
              <a:t>Click to edit Master text styles</a:t>
            </a:r>
          </a:p>
        </p:txBody>
      </p:sp>
      <p:sp>
        <p:nvSpPr>
          <p:cNvPr id="56" name="Shape 56"/>
          <p:cNvSpPr>
            <a:spLocks noGrp="1"/>
          </p:cNvSpPr>
          <p:nvPr>
            <p:ph type="pic" idx="16"/>
          </p:nvPr>
        </p:nvSpPr>
        <p:spPr>
          <a:xfrm>
            <a:off x="6107199" y="595"/>
            <a:ext cx="6081349" cy="6858031"/>
          </a:xfrm>
          <a:prstGeom prst="rect">
            <a:avLst/>
          </a:prstGeom>
        </p:spPr>
        <p:txBody>
          <a:bodyPr lIns="91439" tIns="45719" rIns="91439" bIns="45719">
            <a:noAutofit/>
          </a:bodyPr>
          <a:lstStyle/>
          <a:p>
            <a:pPr lvl="0"/>
            <a:r>
              <a:rPr lang="en-US" noProof="0" dirty="0">
                <a:sym typeface="Arial"/>
              </a:rPr>
              <a:t>Drag picture to placeholder or click icon to add</a:t>
            </a:r>
            <a:endParaRPr noProof="0" dirty="0">
              <a:sym typeface="Arial"/>
            </a:endParaRPr>
          </a:p>
        </p:txBody>
      </p:sp>
      <p:sp>
        <p:nvSpPr>
          <p:cNvPr id="6" name="Shape 6"/>
          <p:cNvSpPr>
            <a:spLocks noGrp="1"/>
          </p:cNvSpPr>
          <p:nvPr>
            <p:ph type="sldNum" sz="quarter" idx="17"/>
          </p:nvPr>
        </p:nvSpPr>
        <p:spPr>
          <a:ln/>
        </p:spPr>
        <p:txBody>
          <a:bodyPr/>
          <a:lstStyle>
            <a:lvl1pPr>
              <a:defRPr/>
            </a:lvl1pPr>
          </a:lstStyle>
          <a:p>
            <a:fld id="{134CA6AD-401D-B042-B681-315382314D01}" type="slidenum">
              <a:rPr lang="en-US"/>
              <a:pPr/>
              <a:t>‹#›</a:t>
            </a:fld>
            <a:endParaRPr lang="en-US" dirty="0"/>
          </a:p>
        </p:txBody>
      </p:sp>
    </p:spTree>
    <p:extLst>
      <p:ext uri="{BB962C8B-B14F-4D97-AF65-F5344CB8AC3E}">
        <p14:creationId xmlns:p14="http://schemas.microsoft.com/office/powerpoint/2010/main" val="3695493848"/>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Shape 2"/>
          <p:cNvSpPr>
            <a:spLocks noChangeArrowheads="1"/>
          </p:cNvSpPr>
          <p:nvPr/>
        </p:nvSpPr>
        <p:spPr bwMode="auto">
          <a:xfrm>
            <a:off x="0" y="904875"/>
            <a:ext cx="284163" cy="703263"/>
          </a:xfrm>
          <a:prstGeom prst="rect">
            <a:avLst/>
          </a:prstGeom>
          <a:solidFill>
            <a:srgbClr val="0F80CA"/>
          </a:solidFill>
          <a:ln>
            <a:noFill/>
          </a:ln>
          <a:extLst>
            <a:ext uri="{91240B29-F687-4f45-9708-019B960494DF}">
              <a14:hiddenLine xmlns:a14="http://schemas.microsoft.com/office/drawing/2010/main" xmlns="" w="12700">
                <a:solidFill>
                  <a:srgbClr val="000000"/>
                </a:solidFill>
                <a:miter lim="400000"/>
                <a:headEnd/>
                <a:tailEnd/>
              </a14:hiddenLine>
            </a:ext>
          </a:extLst>
        </p:spPr>
        <p:txBody>
          <a:bodyPr lIns="45718" tIns="45718" rIns="45718" bIns="45718" anchor="ctr"/>
          <a:lstStyle/>
          <a:p>
            <a:pPr algn="ctr" hangingPunct="0"/>
            <a:endParaRPr lang="en-US" sz="1800" b="0" dirty="0">
              <a:latin typeface="Calibri" charset="0"/>
              <a:cs typeface="Calibri" charset="0"/>
              <a:sym typeface="Calibri" charset="0"/>
            </a:endParaRPr>
          </a:p>
        </p:txBody>
      </p:sp>
      <p:sp>
        <p:nvSpPr>
          <p:cNvPr id="1027" name="Shape 4"/>
          <p:cNvSpPr>
            <a:spLocks noGrp="1"/>
          </p:cNvSpPr>
          <p:nvPr>
            <p:ph type="title"/>
          </p:nvPr>
        </p:nvSpPr>
        <p:spPr bwMode="auto">
          <a:xfrm>
            <a:off x="444500" y="904875"/>
            <a:ext cx="10515600" cy="754063"/>
          </a:xfrm>
          <a:prstGeom prst="rect">
            <a:avLst/>
          </a:prstGeom>
          <a:noFill/>
          <a:ln>
            <a:noFill/>
          </a:ln>
          <a:extLst>
            <a:ext uri="{FAA26D3D-D897-4be2-8F04-BA451C77F1D7}">
              <ma14:placeholderFlag xmlns="" xmlns:ma14="http://schemas.microsoft.com/office/mac/drawingml/2011/main" val="1"/>
            </a:ext>
            <a:ext uri="{C572A759-6A51-4108-AA02-DFA0A04FC94B}">
              <ma14:wrappingTextBox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vert="horz" wrap="square" lIns="45718" tIns="45718" rIns="45718" bIns="45718" numCol="1" anchor="t" anchorCtr="0" compatLnSpc="1">
            <a:prstTxWarp prst="textNoShape">
              <a:avLst/>
            </a:prstTxWarp>
          </a:bodyPr>
          <a:lstStyle/>
          <a:p>
            <a:pPr lvl="0"/>
            <a:r>
              <a:rPr lang="en-US" dirty="0">
                <a:sym typeface="Arial" charset="0"/>
              </a:rPr>
              <a:t>Title Text</a:t>
            </a:r>
          </a:p>
        </p:txBody>
      </p:sp>
      <p:sp>
        <p:nvSpPr>
          <p:cNvPr id="1028" name="Shape 5"/>
          <p:cNvSpPr>
            <a:spLocks noGrp="1"/>
          </p:cNvSpPr>
          <p:nvPr>
            <p:ph type="body" idx="1"/>
          </p:nvPr>
        </p:nvSpPr>
        <p:spPr bwMode="auto">
          <a:xfrm>
            <a:off x="444500" y="1901825"/>
            <a:ext cx="5064125" cy="4351338"/>
          </a:xfrm>
          <a:prstGeom prst="rect">
            <a:avLst/>
          </a:prstGeom>
          <a:noFill/>
          <a:ln>
            <a:noFill/>
          </a:ln>
          <a:extLst>
            <a:ext uri="{FAA26D3D-D897-4be2-8F04-BA451C77F1D7}">
              <ma14:placeholderFlag xmlns="" xmlns:ma14="http://schemas.microsoft.com/office/mac/drawingml/2011/main" val="1"/>
            </a:ext>
            <a:ext uri="{C572A759-6A51-4108-AA02-DFA0A04FC94B}">
              <ma14:wrappingTextBox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vert="horz" wrap="square" lIns="45718" tIns="45718" rIns="45718" bIns="45718" numCol="1" anchor="t" anchorCtr="0" compatLnSpc="1">
            <a:prstTxWarp prst="textNoShape">
              <a:avLst/>
            </a:prstTxWarp>
          </a:bodyPr>
          <a:lstStyle/>
          <a:p>
            <a:pPr lvl="0"/>
            <a:r>
              <a:rPr lang="en-US" dirty="0">
                <a:sym typeface="Arial" charset="0"/>
              </a:rPr>
              <a:t>Body Level One</a:t>
            </a:r>
          </a:p>
          <a:p>
            <a:pPr lvl="1"/>
            <a:r>
              <a:rPr lang="en-US" dirty="0">
                <a:sym typeface="Arial" charset="0"/>
              </a:rPr>
              <a:t>Body Level Two</a:t>
            </a:r>
          </a:p>
          <a:p>
            <a:pPr lvl="2"/>
            <a:r>
              <a:rPr lang="en-US" dirty="0">
                <a:sym typeface="Arial" charset="0"/>
              </a:rPr>
              <a:t>Body Level Three</a:t>
            </a:r>
          </a:p>
          <a:p>
            <a:pPr lvl="3"/>
            <a:r>
              <a:rPr lang="en-US" dirty="0">
                <a:sym typeface="Arial" charset="0"/>
              </a:rPr>
              <a:t>Body Level Four</a:t>
            </a:r>
          </a:p>
          <a:p>
            <a:pPr lvl="4"/>
            <a:r>
              <a:rPr lang="en-US" dirty="0">
                <a:sym typeface="Arial" charset="0"/>
              </a:rPr>
              <a:t>Body Level Five</a:t>
            </a:r>
          </a:p>
        </p:txBody>
      </p:sp>
      <p:sp>
        <p:nvSpPr>
          <p:cNvPr id="1029" name="Shape 6"/>
          <p:cNvSpPr>
            <a:spLocks noGrp="1"/>
          </p:cNvSpPr>
          <p:nvPr>
            <p:ph type="sldNum" sz="quarter" idx="2"/>
          </p:nvPr>
        </p:nvSpPr>
        <p:spPr bwMode="auto">
          <a:xfrm>
            <a:off x="8464550" y="6221413"/>
            <a:ext cx="273050" cy="2698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vert="horz" wrap="none" lIns="45718" tIns="45718" rIns="45718" bIns="45718" numCol="1" anchor="ctr" anchorCtr="0" compatLnSpc="1">
            <a:prstTxWarp prst="textNoShape">
              <a:avLst/>
            </a:prstTxWarp>
            <a:spAutoFit/>
          </a:bodyPr>
          <a:lstStyle>
            <a:lvl1pPr algn="r" hangingPunct="0">
              <a:defRPr sz="1200" b="0">
                <a:solidFill>
                  <a:srgbClr val="888888"/>
                </a:solidFill>
                <a:latin typeface="Calibri" charset="0"/>
                <a:cs typeface="Calibri" charset="0"/>
                <a:sym typeface="Calibri" charset="0"/>
              </a:defRPr>
            </a:lvl1pPr>
          </a:lstStyle>
          <a:p>
            <a:fld id="{421CEE38-7211-2049-B4A2-B7F934BB8D5C}" type="slidenum">
              <a:rPr lang="en-US"/>
              <a:pPr/>
              <a:t>‹#›</a:t>
            </a:fld>
            <a:endParaRPr lang="en-US" dirty="0"/>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auto">
          <a:xfrm>
            <a:off x="450399" y="225425"/>
            <a:ext cx="2063062" cy="165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dk1" tx1="lt1" bg2="dk2" tx2="lt2" accent1="accent1" accent2="accent2" accent3="accent3" accent4="accent4" accent5="accent5" accent6="accent6" hlink="hlink" folHlink="folHlink"/>
  <p:sldLayoutIdLst>
    <p:sldLayoutId id="2147483664" r:id="rId1"/>
  </p:sldLayoutIdLst>
  <p:transition spd="med"/>
  <p:txStyles>
    <p:titleStyle>
      <a:lvl1pPr algn="l" rtl="0" eaLnBrk="1" fontAlgn="base" hangingPunct="1">
        <a:lnSpc>
          <a:spcPct val="90000"/>
        </a:lnSpc>
        <a:spcBef>
          <a:spcPct val="0"/>
        </a:spcBef>
        <a:spcAft>
          <a:spcPct val="0"/>
        </a:spcAft>
        <a:defRPr sz="4400" b="1">
          <a:solidFill>
            <a:schemeClr val="bg1"/>
          </a:solidFill>
          <a:latin typeface="Arial"/>
          <a:ea typeface="ＭＳ Ｐゴシック" charset="0"/>
          <a:cs typeface="Arial"/>
          <a:sym typeface="Arial" charset="0"/>
        </a:defRPr>
      </a:lvl1pPr>
      <a:lvl2pPr algn="l" rtl="0" eaLnBrk="1" fontAlgn="base" hangingPunct="1">
        <a:lnSpc>
          <a:spcPct val="90000"/>
        </a:lnSpc>
        <a:spcBef>
          <a:spcPct val="0"/>
        </a:spcBef>
        <a:spcAft>
          <a:spcPct val="0"/>
        </a:spcAft>
        <a:defRPr sz="4400" b="1">
          <a:solidFill>
            <a:srgbClr val="FFFFFF"/>
          </a:solidFill>
          <a:latin typeface="Arial"/>
          <a:ea typeface="ＭＳ Ｐゴシック" charset="0"/>
          <a:cs typeface="Arial"/>
          <a:sym typeface="Arial" charset="0"/>
        </a:defRPr>
      </a:lvl2pPr>
      <a:lvl3pPr algn="l" rtl="0" eaLnBrk="1" fontAlgn="base" hangingPunct="1">
        <a:lnSpc>
          <a:spcPct val="90000"/>
        </a:lnSpc>
        <a:spcBef>
          <a:spcPct val="0"/>
        </a:spcBef>
        <a:spcAft>
          <a:spcPct val="0"/>
        </a:spcAft>
        <a:defRPr sz="4400" b="1">
          <a:solidFill>
            <a:srgbClr val="FFFFFF"/>
          </a:solidFill>
          <a:latin typeface="Arial"/>
          <a:ea typeface="ＭＳ Ｐゴシック" charset="0"/>
          <a:cs typeface="Arial"/>
          <a:sym typeface="Arial" charset="0"/>
        </a:defRPr>
      </a:lvl3pPr>
      <a:lvl4pPr algn="l" rtl="0" eaLnBrk="1" fontAlgn="base" hangingPunct="1">
        <a:lnSpc>
          <a:spcPct val="90000"/>
        </a:lnSpc>
        <a:spcBef>
          <a:spcPct val="0"/>
        </a:spcBef>
        <a:spcAft>
          <a:spcPct val="0"/>
        </a:spcAft>
        <a:defRPr sz="4400" b="1">
          <a:solidFill>
            <a:srgbClr val="FFFFFF"/>
          </a:solidFill>
          <a:latin typeface="Arial"/>
          <a:ea typeface="ＭＳ Ｐゴシック" charset="0"/>
          <a:cs typeface="Arial"/>
          <a:sym typeface="Arial" charset="0"/>
        </a:defRPr>
      </a:lvl4pPr>
      <a:lvl5pPr algn="l" rtl="0" eaLnBrk="1" fontAlgn="base" hangingPunct="1">
        <a:lnSpc>
          <a:spcPct val="90000"/>
        </a:lnSpc>
        <a:spcBef>
          <a:spcPct val="0"/>
        </a:spcBef>
        <a:spcAft>
          <a:spcPct val="0"/>
        </a:spcAft>
        <a:defRPr sz="4400" b="1">
          <a:solidFill>
            <a:srgbClr val="FFFFFF"/>
          </a:solidFill>
          <a:latin typeface="Arial"/>
          <a:ea typeface="ＭＳ Ｐゴシック" charset="0"/>
          <a:cs typeface="Arial"/>
          <a:sym typeface="Arial" charset="0"/>
        </a:defRPr>
      </a:lvl5pPr>
      <a:lvl6pPr marL="0" marR="0" indent="0" algn="l" defTabSz="914400" eaLnBrk="1" latinLnBrk="0" hangingPunct="1">
        <a:lnSpc>
          <a:spcPct val="90000"/>
        </a:lnSpc>
        <a:spcBef>
          <a:spcPts val="0"/>
        </a:spcBef>
        <a:spcAft>
          <a:spcPts val="0"/>
        </a:spcAft>
        <a:buClrTx/>
        <a:buSzTx/>
        <a:buFontTx/>
        <a:buNone/>
        <a:tabLst/>
        <a:defRPr sz="4400" b="1" i="0" u="none" strike="noStrike" cap="none" spc="0" baseline="0">
          <a:ln>
            <a:noFill/>
          </a:ln>
          <a:solidFill>
            <a:srgbClr val="FFFFFF"/>
          </a:solidFill>
          <a:uFillTx/>
          <a:latin typeface="Arial"/>
          <a:ea typeface="Arial"/>
          <a:cs typeface="Arial"/>
          <a:sym typeface="Arial"/>
        </a:defRPr>
      </a:lvl6pPr>
      <a:lvl7pPr marL="0" marR="0" indent="0" algn="l" defTabSz="914400" eaLnBrk="1" latinLnBrk="0" hangingPunct="1">
        <a:lnSpc>
          <a:spcPct val="90000"/>
        </a:lnSpc>
        <a:spcBef>
          <a:spcPts val="0"/>
        </a:spcBef>
        <a:spcAft>
          <a:spcPts val="0"/>
        </a:spcAft>
        <a:buClrTx/>
        <a:buSzTx/>
        <a:buFontTx/>
        <a:buNone/>
        <a:tabLst/>
        <a:defRPr sz="4400" b="1" i="0" u="none" strike="noStrike" cap="none" spc="0" baseline="0">
          <a:ln>
            <a:noFill/>
          </a:ln>
          <a:solidFill>
            <a:srgbClr val="FFFFFF"/>
          </a:solidFill>
          <a:uFillTx/>
          <a:latin typeface="Arial"/>
          <a:ea typeface="Arial"/>
          <a:cs typeface="Arial"/>
          <a:sym typeface="Arial"/>
        </a:defRPr>
      </a:lvl7pPr>
      <a:lvl8pPr marL="0" marR="0" indent="0" algn="l" defTabSz="914400" eaLnBrk="1" latinLnBrk="0" hangingPunct="1">
        <a:lnSpc>
          <a:spcPct val="90000"/>
        </a:lnSpc>
        <a:spcBef>
          <a:spcPts val="0"/>
        </a:spcBef>
        <a:spcAft>
          <a:spcPts val="0"/>
        </a:spcAft>
        <a:buClrTx/>
        <a:buSzTx/>
        <a:buFontTx/>
        <a:buNone/>
        <a:tabLst/>
        <a:defRPr sz="4400" b="1" i="0" u="none" strike="noStrike" cap="none" spc="0" baseline="0">
          <a:ln>
            <a:noFill/>
          </a:ln>
          <a:solidFill>
            <a:srgbClr val="FFFFFF"/>
          </a:solidFill>
          <a:uFillTx/>
          <a:latin typeface="Arial"/>
          <a:ea typeface="Arial"/>
          <a:cs typeface="Arial"/>
          <a:sym typeface="Arial"/>
        </a:defRPr>
      </a:lvl8pPr>
      <a:lvl9pPr marL="0" marR="0" indent="0" algn="l" defTabSz="914400" eaLnBrk="1" latinLnBrk="0" hangingPunct="1">
        <a:lnSpc>
          <a:spcPct val="90000"/>
        </a:lnSpc>
        <a:spcBef>
          <a:spcPts val="0"/>
        </a:spcBef>
        <a:spcAft>
          <a:spcPts val="0"/>
        </a:spcAft>
        <a:buClrTx/>
        <a:buSzTx/>
        <a:buFontTx/>
        <a:buNone/>
        <a:tabLst/>
        <a:defRPr sz="4400" b="1" i="0" u="none" strike="noStrike" cap="none" spc="0" baseline="0">
          <a:ln>
            <a:noFill/>
          </a:ln>
          <a:solidFill>
            <a:srgbClr val="FFFFFF"/>
          </a:solidFill>
          <a:uFillTx/>
          <a:latin typeface="Arial"/>
          <a:ea typeface="Arial"/>
          <a:cs typeface="Arial"/>
          <a:sym typeface="Arial"/>
        </a:defRPr>
      </a:lvl9pPr>
    </p:titleStyle>
    <p:bodyStyle>
      <a:lvl1pPr marL="228600" indent="-228600" algn="l" rtl="0" eaLnBrk="1" fontAlgn="base" hangingPunct="1">
        <a:lnSpc>
          <a:spcPct val="90000"/>
        </a:lnSpc>
        <a:spcBef>
          <a:spcPts val="1000"/>
        </a:spcBef>
        <a:spcAft>
          <a:spcPct val="0"/>
        </a:spcAft>
        <a:buSzPct val="100000"/>
        <a:buFont typeface="Helvetica" charset="0"/>
        <a:buChar char="–"/>
        <a:defRPr sz="2800">
          <a:solidFill>
            <a:schemeClr val="bg1"/>
          </a:solidFill>
          <a:latin typeface="Arial"/>
          <a:ea typeface="ＭＳ Ｐゴシック" charset="0"/>
          <a:cs typeface="Arial"/>
          <a:sym typeface="Arial" charset="0"/>
        </a:defRPr>
      </a:lvl1pPr>
      <a:lvl2pPr marL="723900" indent="-266700" algn="l" rtl="0" eaLnBrk="1" fontAlgn="base" hangingPunct="1">
        <a:lnSpc>
          <a:spcPct val="90000"/>
        </a:lnSpc>
        <a:spcBef>
          <a:spcPts val="1000"/>
        </a:spcBef>
        <a:spcAft>
          <a:spcPct val="0"/>
        </a:spcAft>
        <a:buSzPct val="100000"/>
        <a:buFont typeface="Helvetica" charset="0"/>
        <a:buChar char="•"/>
        <a:defRPr sz="2800">
          <a:solidFill>
            <a:schemeClr val="bg1"/>
          </a:solidFill>
          <a:latin typeface="Arial"/>
          <a:ea typeface="Arial"/>
          <a:cs typeface="Arial"/>
          <a:sym typeface="Arial" charset="0"/>
        </a:defRPr>
      </a:lvl2pPr>
      <a:lvl3pPr marL="1233488" indent="-319088" algn="l" rtl="0" eaLnBrk="1" fontAlgn="base" hangingPunct="1">
        <a:lnSpc>
          <a:spcPct val="90000"/>
        </a:lnSpc>
        <a:spcBef>
          <a:spcPts val="1000"/>
        </a:spcBef>
        <a:spcAft>
          <a:spcPct val="0"/>
        </a:spcAft>
        <a:buSzPct val="100000"/>
        <a:buFont typeface="Helvetica" charset="0"/>
        <a:buChar char="•"/>
        <a:defRPr sz="2800">
          <a:solidFill>
            <a:schemeClr val="bg1"/>
          </a:solidFill>
          <a:latin typeface="Arial"/>
          <a:ea typeface="Arial"/>
          <a:cs typeface="Arial"/>
          <a:sym typeface="Arial" charset="0"/>
        </a:defRPr>
      </a:lvl3pPr>
      <a:lvl4pPr marL="1727200" indent="-355600" algn="l" rtl="0" eaLnBrk="1" fontAlgn="base" hangingPunct="1">
        <a:lnSpc>
          <a:spcPct val="90000"/>
        </a:lnSpc>
        <a:spcBef>
          <a:spcPts val="1000"/>
        </a:spcBef>
        <a:spcAft>
          <a:spcPct val="0"/>
        </a:spcAft>
        <a:buSzPct val="100000"/>
        <a:buFont typeface="Helvetica" charset="0"/>
        <a:buChar char="•"/>
        <a:defRPr sz="2800">
          <a:solidFill>
            <a:schemeClr val="bg1"/>
          </a:solidFill>
          <a:latin typeface="Arial"/>
          <a:ea typeface="Arial"/>
          <a:cs typeface="Arial"/>
          <a:sym typeface="Arial" charset="0"/>
        </a:defRPr>
      </a:lvl4pPr>
      <a:lvl5pPr marL="2184400" indent="-355600" algn="l" rtl="0" eaLnBrk="1" fontAlgn="base" hangingPunct="1">
        <a:lnSpc>
          <a:spcPct val="90000"/>
        </a:lnSpc>
        <a:spcBef>
          <a:spcPts val="1000"/>
        </a:spcBef>
        <a:spcAft>
          <a:spcPct val="0"/>
        </a:spcAft>
        <a:buSzPct val="100000"/>
        <a:buFont typeface="Helvetica" charset="0"/>
        <a:buChar char="•"/>
        <a:defRPr sz="2800">
          <a:solidFill>
            <a:schemeClr val="bg1"/>
          </a:solidFill>
          <a:latin typeface="Arial"/>
          <a:ea typeface="Arial"/>
          <a:cs typeface="Arial"/>
          <a:sym typeface="Arial" charset="0"/>
        </a:defRPr>
      </a:lvl5pPr>
      <a:lvl6pPr marL="2641600" marR="0" indent="-355600" algn="l" defTabSz="914400" eaLnBrk="1" latinLnBrk="0" hangingPunct="1">
        <a:lnSpc>
          <a:spcPct val="90000"/>
        </a:lnSpc>
        <a:spcBef>
          <a:spcPts val="1000"/>
        </a:spcBef>
        <a:spcAft>
          <a:spcPts val="0"/>
        </a:spcAft>
        <a:buClrTx/>
        <a:buSzPct val="100000"/>
        <a:buFont typeface="Helvetica"/>
        <a:buChar char="•"/>
        <a:tabLst/>
        <a:defRPr sz="2800" b="0" i="0" u="none" strike="noStrike" cap="none" spc="0" baseline="0">
          <a:ln>
            <a:noFill/>
          </a:ln>
          <a:solidFill>
            <a:srgbClr val="FFFFFF"/>
          </a:solidFill>
          <a:uFillTx/>
          <a:latin typeface="Arial"/>
          <a:ea typeface="Arial"/>
          <a:cs typeface="Arial"/>
          <a:sym typeface="Arial"/>
        </a:defRPr>
      </a:lvl6pPr>
      <a:lvl7pPr marL="3098800" marR="0" indent="-355600" algn="l" defTabSz="914400" eaLnBrk="1" latinLnBrk="0" hangingPunct="1">
        <a:lnSpc>
          <a:spcPct val="90000"/>
        </a:lnSpc>
        <a:spcBef>
          <a:spcPts val="1000"/>
        </a:spcBef>
        <a:spcAft>
          <a:spcPts val="0"/>
        </a:spcAft>
        <a:buClrTx/>
        <a:buSzPct val="100000"/>
        <a:buFont typeface="Helvetica"/>
        <a:buChar char="•"/>
        <a:tabLst/>
        <a:defRPr sz="2800" b="0" i="0" u="none" strike="noStrike" cap="none" spc="0" baseline="0">
          <a:ln>
            <a:noFill/>
          </a:ln>
          <a:solidFill>
            <a:srgbClr val="FFFFFF"/>
          </a:solidFill>
          <a:uFillTx/>
          <a:latin typeface="Arial"/>
          <a:ea typeface="Arial"/>
          <a:cs typeface="Arial"/>
          <a:sym typeface="Arial"/>
        </a:defRPr>
      </a:lvl7pPr>
      <a:lvl8pPr marL="3556000" marR="0" indent="-355600" algn="l" defTabSz="914400" eaLnBrk="1" latinLnBrk="0" hangingPunct="1">
        <a:lnSpc>
          <a:spcPct val="90000"/>
        </a:lnSpc>
        <a:spcBef>
          <a:spcPts val="1000"/>
        </a:spcBef>
        <a:spcAft>
          <a:spcPts val="0"/>
        </a:spcAft>
        <a:buClrTx/>
        <a:buSzPct val="100000"/>
        <a:buFont typeface="Helvetica"/>
        <a:buChar char="•"/>
        <a:tabLst/>
        <a:defRPr sz="2800" b="0" i="0" u="none" strike="noStrike" cap="none" spc="0" baseline="0">
          <a:ln>
            <a:noFill/>
          </a:ln>
          <a:solidFill>
            <a:srgbClr val="FFFFFF"/>
          </a:solidFill>
          <a:uFillTx/>
          <a:latin typeface="Arial"/>
          <a:ea typeface="Arial"/>
          <a:cs typeface="Arial"/>
          <a:sym typeface="Arial"/>
        </a:defRPr>
      </a:lvl8pPr>
      <a:lvl9pPr marL="4013200" marR="0" indent="-355600" algn="l" defTabSz="914400" eaLnBrk="1" latinLnBrk="0" hangingPunct="1">
        <a:lnSpc>
          <a:spcPct val="90000"/>
        </a:lnSpc>
        <a:spcBef>
          <a:spcPts val="1000"/>
        </a:spcBef>
        <a:spcAft>
          <a:spcPts val="0"/>
        </a:spcAft>
        <a:buClrTx/>
        <a:buSzPct val="100000"/>
        <a:buFont typeface="Helvetica"/>
        <a:buChar char="•"/>
        <a:tabLst/>
        <a:defRPr sz="2800" b="0" i="0" u="none" strike="noStrike" cap="none" spc="0" baseline="0">
          <a:ln>
            <a:noFill/>
          </a:ln>
          <a:solidFill>
            <a:srgbClr val="FFFFFF"/>
          </a:solidFill>
          <a:uFillTx/>
          <a:latin typeface="Arial"/>
          <a:ea typeface="Arial"/>
          <a:cs typeface="Arial"/>
          <a:sym typeface="Arial"/>
        </a:defRPr>
      </a:lvl9pPr>
    </p:bodyStyle>
    <p:otherStyle>
      <a:lvl1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0.sv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OY85Nka40c0&amp;t=90m34s"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hape 104"/>
          <p:cNvSpPr>
            <a:spLocks noGrp="1"/>
          </p:cNvSpPr>
          <p:nvPr>
            <p:ph type="body" idx="14"/>
          </p:nvPr>
        </p:nvSpPr>
        <p:spPr>
          <a:xfrm>
            <a:off x="444499" y="904875"/>
            <a:ext cx="11278109" cy="754063"/>
          </a:xfrm>
        </p:spPr>
        <p:txBody>
          <a:bodyPr/>
          <a:lstStyle/>
          <a:p>
            <a:pPr>
              <a:spcBef>
                <a:spcPct val="0"/>
              </a:spcBef>
            </a:pPr>
            <a:r>
              <a:rPr lang="en-US" dirty="0">
                <a:latin typeface="Arial" charset="0"/>
                <a:cs typeface="Arial" charset="0"/>
              </a:rPr>
              <a:t>Libraries:  </a:t>
            </a:r>
          </a:p>
          <a:p>
            <a:pPr>
              <a:spcBef>
                <a:spcPct val="0"/>
              </a:spcBef>
            </a:pPr>
            <a:r>
              <a:rPr lang="en-US" dirty="0">
                <a:latin typeface="Arial" charset="0"/>
                <a:cs typeface="Arial" charset="0"/>
              </a:rPr>
              <a:t>the most truly democratic space?</a:t>
            </a:r>
          </a:p>
          <a:p>
            <a:pPr>
              <a:spcBef>
                <a:spcPct val="0"/>
              </a:spcBef>
            </a:pPr>
            <a:endParaRPr lang="en-US" dirty="0">
              <a:latin typeface="Arial" charset="0"/>
              <a:cs typeface="Arial" charset="0"/>
            </a:endParaRPr>
          </a:p>
          <a:p>
            <a:pPr>
              <a:spcBef>
                <a:spcPct val="0"/>
              </a:spcBef>
            </a:pPr>
            <a:endParaRPr lang="en-US" dirty="0">
              <a:latin typeface="Arial" charset="0"/>
              <a:cs typeface="Arial" charset="0"/>
            </a:endParaRPr>
          </a:p>
          <a:p>
            <a:pPr>
              <a:spcBef>
                <a:spcPct val="0"/>
              </a:spcBef>
            </a:pPr>
            <a:r>
              <a:rPr lang="en-US" sz="3600" dirty="0">
                <a:latin typeface="Arial" charset="0"/>
                <a:cs typeface="Arial" charset="0"/>
              </a:rPr>
              <a:t>Sara Burnett and Elizabeth Malone</a:t>
            </a:r>
          </a:p>
          <a:p>
            <a:pPr>
              <a:spcBef>
                <a:spcPct val="0"/>
              </a:spcBef>
            </a:pPr>
            <a:r>
              <a:rPr lang="en-US" sz="1800" dirty="0">
                <a:latin typeface="Arial" charset="0"/>
                <a:cs typeface="Arial" charset="0"/>
              </a:rPr>
              <a:t>Information Specialist		   Head of Student Services / formerly Co-Director Library &amp; 					   Learning Services</a:t>
            </a:r>
          </a:p>
          <a:p>
            <a:pPr>
              <a:spcBef>
                <a:spcPct val="0"/>
              </a:spcBef>
            </a:pPr>
            <a:endParaRPr lang="en-US" sz="3200" dirty="0">
              <a:latin typeface="Arial" charset="0"/>
              <a:cs typeface="Arial" charset="0"/>
            </a:endParaRPr>
          </a:p>
          <a:p>
            <a:pPr>
              <a:spcBef>
                <a:spcPct val="0"/>
              </a:spcBef>
            </a:pPr>
            <a:endParaRPr lang="en-US" sz="1200" dirty="0">
              <a:latin typeface="Arial" charset="0"/>
              <a:cs typeface="Arial" charset="0"/>
            </a:endParaRPr>
          </a:p>
        </p:txBody>
      </p:sp>
      <p:sp>
        <p:nvSpPr>
          <p:cNvPr id="8" name="Shape 104"/>
          <p:cNvSpPr>
            <a:spLocks noGrp="1"/>
          </p:cNvSpPr>
          <p:nvPr>
            <p:ph type="body" idx="14"/>
          </p:nvPr>
        </p:nvSpPr>
        <p:spPr>
          <a:xfrm>
            <a:off x="286003" y="5739003"/>
            <a:ext cx="11278109" cy="754063"/>
          </a:xfrm>
        </p:spPr>
        <p:txBody>
          <a:bodyPr/>
          <a:lstStyle/>
          <a:p>
            <a:pPr algn="ctr">
              <a:spcBef>
                <a:spcPct val="0"/>
              </a:spcBef>
            </a:pPr>
            <a:r>
              <a:rPr lang="en-US" sz="3600" dirty="0">
                <a:latin typeface="Arial" charset="0"/>
                <a:cs typeface="Arial" charset="0"/>
              </a:rPr>
              <a:t>M25 Libraries Conference  30 March 2021</a:t>
            </a:r>
          </a:p>
          <a:p>
            <a:pPr algn="ctr">
              <a:spcBef>
                <a:spcPct val="0"/>
              </a:spcBef>
            </a:pPr>
            <a:endParaRPr lang="en-US" sz="3600" dirty="0">
              <a:latin typeface="Arial" charset="0"/>
              <a:cs typeface="Arial" charset="0"/>
            </a:endParaRPr>
          </a:p>
        </p:txBody>
      </p:sp>
    </p:spTree>
  </p:cSld>
  <p:clrMapOvr>
    <a:masterClrMapping/>
  </p:clrMapOvr>
  <p:transition spd="slow" advTm="48508"/>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hape 104"/>
          <p:cNvSpPr>
            <a:spLocks noGrp="1"/>
          </p:cNvSpPr>
          <p:nvPr>
            <p:ph type="body" idx="14"/>
          </p:nvPr>
        </p:nvSpPr>
        <p:spPr>
          <a:xfrm>
            <a:off x="444499" y="904875"/>
            <a:ext cx="11278109" cy="754063"/>
          </a:xfrm>
        </p:spPr>
        <p:txBody>
          <a:bodyPr/>
          <a:lstStyle/>
          <a:p>
            <a:pPr>
              <a:spcBef>
                <a:spcPct val="0"/>
              </a:spcBef>
            </a:pPr>
            <a:endParaRPr lang="en-US" dirty="0">
              <a:latin typeface="Arial" charset="0"/>
              <a:cs typeface="Arial" charset="0"/>
            </a:endParaRPr>
          </a:p>
          <a:p>
            <a:pPr>
              <a:spcBef>
                <a:spcPct val="0"/>
              </a:spcBef>
            </a:pPr>
            <a:endParaRPr lang="en-US" dirty="0">
              <a:latin typeface="Arial" charset="0"/>
              <a:cs typeface="Arial" charset="0"/>
            </a:endParaRPr>
          </a:p>
          <a:p>
            <a:pPr>
              <a:spcBef>
                <a:spcPct val="0"/>
              </a:spcBef>
            </a:pPr>
            <a:endParaRPr lang="en-US" dirty="0">
              <a:latin typeface="Arial" charset="0"/>
              <a:cs typeface="Arial" charset="0"/>
            </a:endParaRPr>
          </a:p>
          <a:p>
            <a:pPr>
              <a:spcBef>
                <a:spcPct val="0"/>
              </a:spcBef>
            </a:pPr>
            <a:endParaRPr lang="en-US" dirty="0">
              <a:latin typeface="Arial" charset="0"/>
              <a:cs typeface="Arial" charset="0"/>
            </a:endParaRPr>
          </a:p>
          <a:p>
            <a:pPr>
              <a:spcBef>
                <a:spcPct val="0"/>
              </a:spcBef>
            </a:pPr>
            <a:endParaRPr lang="en-US" dirty="0">
              <a:latin typeface="Arial" charset="0"/>
              <a:cs typeface="Arial" charset="0"/>
            </a:endParaRPr>
          </a:p>
        </p:txBody>
      </p:sp>
      <p:sp>
        <p:nvSpPr>
          <p:cNvPr id="3" name="Text Placeholder 2">
            <a:extLst>
              <a:ext uri="{FF2B5EF4-FFF2-40B4-BE49-F238E27FC236}">
                <a16:creationId xmlns:a16="http://schemas.microsoft.com/office/drawing/2014/main" id="{9AC40535-25A8-4711-9990-D72138D30F85}"/>
              </a:ext>
            </a:extLst>
          </p:cNvPr>
          <p:cNvSpPr>
            <a:spLocks noGrp="1"/>
          </p:cNvSpPr>
          <p:nvPr>
            <p:ph type="body" sz="quarter" idx="14"/>
          </p:nvPr>
        </p:nvSpPr>
        <p:spPr>
          <a:xfrm>
            <a:off x="444500" y="904715"/>
            <a:ext cx="4669368" cy="754382"/>
          </a:xfrm>
        </p:spPr>
        <p:txBody>
          <a:bodyPr/>
          <a:lstStyle/>
          <a:p>
            <a:r>
              <a:rPr lang="en-GB" dirty="0"/>
              <a:t>The Guardian</a:t>
            </a:r>
          </a:p>
        </p:txBody>
      </p:sp>
      <p:sp>
        <p:nvSpPr>
          <p:cNvPr id="2" name="TextBox 1">
            <a:extLst>
              <a:ext uri="{FF2B5EF4-FFF2-40B4-BE49-F238E27FC236}">
                <a16:creationId xmlns:a16="http://schemas.microsoft.com/office/drawing/2014/main" id="{C5924579-89BC-479F-9DB0-C8CF03A70128}"/>
              </a:ext>
            </a:extLst>
          </p:cNvPr>
          <p:cNvSpPr txBox="1"/>
          <p:nvPr/>
        </p:nvSpPr>
        <p:spPr>
          <a:xfrm>
            <a:off x="444499" y="1856935"/>
            <a:ext cx="5651501" cy="38404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normAutofit/>
          </a:bodyPr>
          <a:lstStyle/>
          <a:p>
            <a:pPr marL="0" marR="0" indent="0" algn="ctr" defTabSz="914400" rtl="0" fontAlgn="auto" latinLnBrk="0" hangingPunct="0">
              <a:lnSpc>
                <a:spcPct val="90000"/>
              </a:lnSpc>
              <a:spcBef>
                <a:spcPts val="0"/>
              </a:spcBef>
              <a:spcAft>
                <a:spcPts val="0"/>
              </a:spcAft>
              <a:buClrTx/>
              <a:buSzTx/>
              <a:buFontTx/>
              <a:buNone/>
              <a:tabLst/>
            </a:pPr>
            <a:endParaRPr kumimoji="0" lang="en-GB" sz="2400" b="0" u="none" strike="noStrike" cap="none" spc="0" normalizeH="0" baseline="0" dirty="0">
              <a:ln>
                <a:noFill/>
              </a:ln>
              <a:solidFill>
                <a:srgbClr val="FFFFFF"/>
              </a:solidFill>
              <a:effectLst/>
              <a:uFillTx/>
              <a:latin typeface="Arial" panose="020B0604020202020204" pitchFamily="34" charset="0"/>
              <a:ea typeface="Arial"/>
              <a:cs typeface="Arial" panose="020B0604020202020204" pitchFamily="34" charset="0"/>
              <a:sym typeface="Arial"/>
            </a:endParaRPr>
          </a:p>
        </p:txBody>
      </p:sp>
      <p:sp>
        <p:nvSpPr>
          <p:cNvPr id="5" name="Text Placeholder 2">
            <a:extLst>
              <a:ext uri="{FF2B5EF4-FFF2-40B4-BE49-F238E27FC236}">
                <a16:creationId xmlns:a16="http://schemas.microsoft.com/office/drawing/2014/main" id="{CF65F522-A525-4457-9BB8-A9878FC22C86}"/>
              </a:ext>
            </a:extLst>
          </p:cNvPr>
          <p:cNvSpPr txBox="1">
            <a:spLocks/>
          </p:cNvSpPr>
          <p:nvPr/>
        </p:nvSpPr>
        <p:spPr bwMode="auto">
          <a:xfrm>
            <a:off x="6489700" y="904556"/>
            <a:ext cx="4669368" cy="754382"/>
          </a:xfrm>
          <a:prstGeom prst="rect">
            <a:avLst/>
          </a:prstGeom>
          <a:noFill/>
          <a:ln>
            <a:noFill/>
          </a:ln>
          <a:extLst>
            <a:ext uri="{FAA26D3D-D897-4be2-8F04-BA451C77F1D7}">
              <ma14:placeholderFlag xmlns="" xmlns:ma14="http://schemas.microsoft.com/office/mac/drawingml/2011/main" val="1"/>
            </a:ext>
            <a:ext uri="{C572A759-6A51-4108-AA02-DFA0A04FC94B}">
              <ma14:wrappingTextBox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vert="horz" wrap="square" lIns="45718" tIns="45718" rIns="45718" bIns="45718" numCol="1" anchor="t" anchorCtr="0" compatLnSpc="1">
            <a:prstTxWarp prst="textNoShape">
              <a:avLst/>
            </a:prstTxWarp>
          </a:bodyPr>
          <a:lstStyle>
            <a:lvl1pPr marL="0" indent="0" algn="l" rtl="0" eaLnBrk="1" fontAlgn="base" hangingPunct="1">
              <a:lnSpc>
                <a:spcPct val="90000"/>
              </a:lnSpc>
              <a:spcBef>
                <a:spcPts val="0"/>
              </a:spcBef>
              <a:spcAft>
                <a:spcPct val="0"/>
              </a:spcAft>
              <a:buSzTx/>
              <a:buFontTx/>
              <a:buNone/>
              <a:defRPr sz="4400" b="1">
                <a:solidFill>
                  <a:schemeClr val="bg1"/>
                </a:solidFill>
                <a:latin typeface="Arial"/>
                <a:ea typeface="ＭＳ Ｐゴシック" charset="0"/>
                <a:cs typeface="Arial"/>
                <a:sym typeface="Arial" charset="0"/>
              </a:defRPr>
            </a:lvl1pPr>
            <a:lvl2pPr marL="723900" indent="-266700" algn="l" rtl="0" eaLnBrk="1" fontAlgn="base" hangingPunct="1">
              <a:lnSpc>
                <a:spcPct val="90000"/>
              </a:lnSpc>
              <a:spcBef>
                <a:spcPts val="1000"/>
              </a:spcBef>
              <a:spcAft>
                <a:spcPct val="0"/>
              </a:spcAft>
              <a:buSzPct val="100000"/>
              <a:buFont typeface="Helvetica" charset="0"/>
              <a:buChar char="•"/>
              <a:defRPr sz="2800">
                <a:solidFill>
                  <a:schemeClr val="bg1"/>
                </a:solidFill>
                <a:latin typeface="Arial"/>
                <a:ea typeface="Arial"/>
                <a:cs typeface="Arial"/>
                <a:sym typeface="Arial" charset="0"/>
              </a:defRPr>
            </a:lvl2pPr>
            <a:lvl3pPr marL="1233488" indent="-319088" algn="l" rtl="0" eaLnBrk="1" fontAlgn="base" hangingPunct="1">
              <a:lnSpc>
                <a:spcPct val="90000"/>
              </a:lnSpc>
              <a:spcBef>
                <a:spcPts val="1000"/>
              </a:spcBef>
              <a:spcAft>
                <a:spcPct val="0"/>
              </a:spcAft>
              <a:buSzPct val="100000"/>
              <a:buFont typeface="Helvetica" charset="0"/>
              <a:buChar char="•"/>
              <a:defRPr sz="2800">
                <a:solidFill>
                  <a:schemeClr val="bg1"/>
                </a:solidFill>
                <a:latin typeface="Arial"/>
                <a:ea typeface="Arial"/>
                <a:cs typeface="Arial"/>
                <a:sym typeface="Arial" charset="0"/>
              </a:defRPr>
            </a:lvl3pPr>
            <a:lvl4pPr marL="1727200" indent="-355600" algn="l" rtl="0" eaLnBrk="1" fontAlgn="base" hangingPunct="1">
              <a:lnSpc>
                <a:spcPct val="90000"/>
              </a:lnSpc>
              <a:spcBef>
                <a:spcPts val="1000"/>
              </a:spcBef>
              <a:spcAft>
                <a:spcPct val="0"/>
              </a:spcAft>
              <a:buSzPct val="100000"/>
              <a:buFont typeface="Helvetica" charset="0"/>
              <a:buChar char="•"/>
              <a:defRPr sz="2800">
                <a:solidFill>
                  <a:schemeClr val="bg1"/>
                </a:solidFill>
                <a:latin typeface="Arial"/>
                <a:ea typeface="Arial"/>
                <a:cs typeface="Arial"/>
                <a:sym typeface="Arial" charset="0"/>
              </a:defRPr>
            </a:lvl4pPr>
            <a:lvl5pPr marL="2184400" indent="-355600" algn="l" rtl="0" eaLnBrk="1" fontAlgn="base" hangingPunct="1">
              <a:lnSpc>
                <a:spcPct val="90000"/>
              </a:lnSpc>
              <a:spcBef>
                <a:spcPts val="1000"/>
              </a:spcBef>
              <a:spcAft>
                <a:spcPct val="0"/>
              </a:spcAft>
              <a:buSzPct val="100000"/>
              <a:buFont typeface="Helvetica" charset="0"/>
              <a:buChar char="•"/>
              <a:defRPr sz="2800">
                <a:solidFill>
                  <a:schemeClr val="bg1"/>
                </a:solidFill>
                <a:latin typeface="Arial"/>
                <a:ea typeface="Arial"/>
                <a:cs typeface="Arial"/>
                <a:sym typeface="Arial" charset="0"/>
              </a:defRPr>
            </a:lvl5pPr>
            <a:lvl6pPr marL="2641600" marR="0" indent="-355600" algn="l" defTabSz="914400" eaLnBrk="1" latinLnBrk="0" hangingPunct="1">
              <a:lnSpc>
                <a:spcPct val="90000"/>
              </a:lnSpc>
              <a:spcBef>
                <a:spcPts val="1000"/>
              </a:spcBef>
              <a:spcAft>
                <a:spcPts val="0"/>
              </a:spcAft>
              <a:buClrTx/>
              <a:buSzPct val="100000"/>
              <a:buFont typeface="Helvetica"/>
              <a:buChar char="•"/>
              <a:tabLst/>
              <a:defRPr sz="2800" b="0" i="0" u="none" strike="noStrike" cap="none" spc="0" baseline="0">
                <a:ln>
                  <a:noFill/>
                </a:ln>
                <a:solidFill>
                  <a:srgbClr val="FFFFFF"/>
                </a:solidFill>
                <a:uFillTx/>
                <a:latin typeface="Arial"/>
                <a:ea typeface="Arial"/>
                <a:cs typeface="Arial"/>
                <a:sym typeface="Arial"/>
              </a:defRPr>
            </a:lvl6pPr>
            <a:lvl7pPr marL="3098800" marR="0" indent="-355600" algn="l" defTabSz="914400" eaLnBrk="1" latinLnBrk="0" hangingPunct="1">
              <a:lnSpc>
                <a:spcPct val="90000"/>
              </a:lnSpc>
              <a:spcBef>
                <a:spcPts val="1000"/>
              </a:spcBef>
              <a:spcAft>
                <a:spcPts val="0"/>
              </a:spcAft>
              <a:buClrTx/>
              <a:buSzPct val="100000"/>
              <a:buFont typeface="Helvetica"/>
              <a:buChar char="•"/>
              <a:tabLst/>
              <a:defRPr sz="2800" b="0" i="0" u="none" strike="noStrike" cap="none" spc="0" baseline="0">
                <a:ln>
                  <a:noFill/>
                </a:ln>
                <a:solidFill>
                  <a:srgbClr val="FFFFFF"/>
                </a:solidFill>
                <a:uFillTx/>
                <a:latin typeface="Arial"/>
                <a:ea typeface="Arial"/>
                <a:cs typeface="Arial"/>
                <a:sym typeface="Arial"/>
              </a:defRPr>
            </a:lvl7pPr>
            <a:lvl8pPr marL="3556000" marR="0" indent="-355600" algn="l" defTabSz="914400" eaLnBrk="1" latinLnBrk="0" hangingPunct="1">
              <a:lnSpc>
                <a:spcPct val="90000"/>
              </a:lnSpc>
              <a:spcBef>
                <a:spcPts val="1000"/>
              </a:spcBef>
              <a:spcAft>
                <a:spcPts val="0"/>
              </a:spcAft>
              <a:buClrTx/>
              <a:buSzPct val="100000"/>
              <a:buFont typeface="Helvetica"/>
              <a:buChar char="•"/>
              <a:tabLst/>
              <a:defRPr sz="2800" b="0" i="0" u="none" strike="noStrike" cap="none" spc="0" baseline="0">
                <a:ln>
                  <a:noFill/>
                </a:ln>
                <a:solidFill>
                  <a:srgbClr val="FFFFFF"/>
                </a:solidFill>
                <a:uFillTx/>
                <a:latin typeface="Arial"/>
                <a:ea typeface="Arial"/>
                <a:cs typeface="Arial"/>
                <a:sym typeface="Arial"/>
              </a:defRPr>
            </a:lvl8pPr>
            <a:lvl9pPr marL="4013200" marR="0" indent="-355600" algn="l" defTabSz="914400" eaLnBrk="1" latinLnBrk="0" hangingPunct="1">
              <a:lnSpc>
                <a:spcPct val="90000"/>
              </a:lnSpc>
              <a:spcBef>
                <a:spcPts val="1000"/>
              </a:spcBef>
              <a:spcAft>
                <a:spcPts val="0"/>
              </a:spcAft>
              <a:buClrTx/>
              <a:buSzPct val="100000"/>
              <a:buFont typeface="Helvetica"/>
              <a:buChar char="•"/>
              <a:tabLst/>
              <a:defRPr sz="2800" b="0" i="0" u="none" strike="noStrike" cap="none" spc="0" baseline="0">
                <a:ln>
                  <a:noFill/>
                </a:ln>
                <a:solidFill>
                  <a:srgbClr val="FFFFFF"/>
                </a:solidFill>
                <a:uFillTx/>
                <a:latin typeface="Arial"/>
                <a:ea typeface="Arial"/>
                <a:cs typeface="Arial"/>
                <a:sym typeface="Arial"/>
              </a:defRPr>
            </a:lvl9pPr>
          </a:lstStyle>
          <a:p>
            <a:r>
              <a:rPr lang="en-GB" kern="0" dirty="0"/>
              <a:t>The River</a:t>
            </a:r>
          </a:p>
        </p:txBody>
      </p:sp>
      <p:sp>
        <p:nvSpPr>
          <p:cNvPr id="6" name="TextBox 5">
            <a:extLst>
              <a:ext uri="{FF2B5EF4-FFF2-40B4-BE49-F238E27FC236}">
                <a16:creationId xmlns:a16="http://schemas.microsoft.com/office/drawing/2014/main" id="{8221BC74-CAE7-4549-9752-84DE48578512}"/>
              </a:ext>
            </a:extLst>
          </p:cNvPr>
          <p:cNvSpPr txBox="1"/>
          <p:nvPr/>
        </p:nvSpPr>
        <p:spPr>
          <a:xfrm>
            <a:off x="647699" y="1856935"/>
            <a:ext cx="5651501" cy="38404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normAutofit/>
          </a:bodyPr>
          <a:lstStyle/>
          <a:p>
            <a:pPr marL="0" marR="0" indent="0" algn="ctr" defTabSz="914400" rtl="0" fontAlgn="auto" latinLnBrk="0" hangingPunct="0">
              <a:lnSpc>
                <a:spcPct val="90000"/>
              </a:lnSpc>
              <a:spcBef>
                <a:spcPts val="0"/>
              </a:spcBef>
              <a:spcAft>
                <a:spcPts val="0"/>
              </a:spcAft>
              <a:buClrTx/>
              <a:buSzTx/>
              <a:buFontTx/>
              <a:buNone/>
              <a:tabLst/>
            </a:pPr>
            <a:endParaRPr kumimoji="0" lang="en-GB" sz="2400" b="0" u="none" strike="noStrike" cap="none" spc="0" normalizeH="0" baseline="0" dirty="0">
              <a:ln>
                <a:noFill/>
              </a:ln>
              <a:solidFill>
                <a:srgbClr val="FFFFFF"/>
              </a:solidFill>
              <a:effectLst/>
              <a:uFillTx/>
              <a:latin typeface="Arial" panose="020B0604020202020204" pitchFamily="34" charset="0"/>
              <a:ea typeface="Arial"/>
              <a:cs typeface="Arial" panose="020B0604020202020204" pitchFamily="34" charset="0"/>
              <a:sym typeface="Arial"/>
            </a:endParaRPr>
          </a:p>
        </p:txBody>
      </p:sp>
      <p:sp>
        <p:nvSpPr>
          <p:cNvPr id="8" name="TextBox 7">
            <a:extLst>
              <a:ext uri="{FF2B5EF4-FFF2-40B4-BE49-F238E27FC236}">
                <a16:creationId xmlns:a16="http://schemas.microsoft.com/office/drawing/2014/main" id="{046B662D-9E33-4BB0-9B4C-0AFBE99EF475}"/>
              </a:ext>
            </a:extLst>
          </p:cNvPr>
          <p:cNvSpPr txBox="1"/>
          <p:nvPr/>
        </p:nvSpPr>
        <p:spPr>
          <a:xfrm>
            <a:off x="432052" y="1659096"/>
            <a:ext cx="5651501" cy="47823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normAutofit/>
          </a:bodyPr>
          <a:lstStyle/>
          <a:p>
            <a:pPr marL="342900" indent="-342900" fontAlgn="auto" hangingPunct="0">
              <a:lnSpc>
                <a:spcPct val="90000"/>
              </a:lnSpc>
              <a:spcBef>
                <a:spcPts val="0"/>
              </a:spcBef>
              <a:spcAft>
                <a:spcPts val="0"/>
              </a:spcAft>
              <a:buFont typeface="Arial" panose="020B0604020202020204" pitchFamily="34" charset="0"/>
              <a:buChar char="•"/>
            </a:pPr>
            <a:r>
              <a:rPr kumimoji="0" lang="en-GB" sz="2400" b="0" u="none" strike="noStrike" cap="none" spc="0" normalizeH="0" baseline="0" dirty="0">
                <a:ln>
                  <a:noFill/>
                </a:ln>
                <a:solidFill>
                  <a:schemeClr val="bg1"/>
                </a:solidFill>
                <a:effectLst/>
                <a:uFillTx/>
                <a:latin typeface="Arial"/>
                <a:ea typeface="Arial"/>
                <a:cs typeface="Arial"/>
                <a:sym typeface="Arial"/>
              </a:rPr>
              <a:t>landings </a:t>
            </a:r>
            <a:r>
              <a:rPr kumimoji="0" lang="en-GB" sz="2400" u="none" strike="noStrike" cap="none" spc="0" normalizeH="0" baseline="0" dirty="0">
                <a:ln>
                  <a:noFill/>
                </a:ln>
                <a:solidFill>
                  <a:schemeClr val="bg1"/>
                </a:solidFill>
                <a:effectLst/>
                <a:uFillTx/>
                <a:latin typeface="Arial"/>
                <a:ea typeface="Arial"/>
                <a:cs typeface="Arial"/>
                <a:sym typeface="Arial"/>
              </a:rPr>
              <a:t>flowing</a:t>
            </a:r>
            <a:r>
              <a:rPr kumimoji="0" lang="en-GB" sz="2400" b="0" u="none" strike="noStrike" cap="none" spc="0" normalizeH="0" baseline="0" dirty="0">
                <a:ln>
                  <a:noFill/>
                </a:ln>
                <a:solidFill>
                  <a:schemeClr val="bg1"/>
                </a:solidFill>
                <a:effectLst/>
                <a:uFillTx/>
                <a:latin typeface="Arial"/>
                <a:ea typeface="Arial"/>
                <a:cs typeface="Arial"/>
                <a:sym typeface="Arial"/>
              </a:rPr>
              <a:t> into the library, which in turn flows into </a:t>
            </a:r>
            <a:r>
              <a:rPr kumimoji="0" lang="en-GB" sz="2400" u="none" strike="noStrike" cap="none" spc="0" normalizeH="0" baseline="0" dirty="0">
                <a:ln>
                  <a:noFill/>
                </a:ln>
                <a:solidFill>
                  <a:schemeClr val="bg1"/>
                </a:solidFill>
                <a:effectLst/>
                <a:uFillTx/>
                <a:latin typeface="Arial"/>
                <a:ea typeface="Arial"/>
                <a:cs typeface="Arial"/>
                <a:sym typeface="Arial"/>
              </a:rPr>
              <a:t>project rooms</a:t>
            </a:r>
            <a:r>
              <a:rPr kumimoji="0" lang="en-GB" sz="2400" b="0" u="none" strike="noStrike" cap="none" spc="0" normalizeH="0" baseline="0" dirty="0">
                <a:ln>
                  <a:noFill/>
                </a:ln>
                <a:solidFill>
                  <a:schemeClr val="bg1"/>
                </a:solidFill>
                <a:effectLst/>
                <a:uFillTx/>
                <a:latin typeface="Arial"/>
                <a:ea typeface="Arial"/>
                <a:cs typeface="Arial"/>
                <a:sym typeface="Arial"/>
              </a:rPr>
              <a:t> and dance spaces, with little of the compartmentalised sense that many academic buildings suffer from.</a:t>
            </a:r>
            <a:r>
              <a:rPr lang="en-GB" sz="2400" b="0" dirty="0">
                <a:solidFill>
                  <a:schemeClr val="bg1"/>
                </a:solidFill>
                <a:latin typeface="Arial"/>
                <a:ea typeface="Arial"/>
                <a:cs typeface="Arial"/>
                <a:sym typeface="Arial"/>
              </a:rPr>
              <a:t> </a:t>
            </a:r>
            <a:endParaRPr kumimoji="0" lang="en-GB" sz="2400" b="0" u="none" strike="noStrike" cap="none" spc="0" normalizeH="0" baseline="0" dirty="0">
              <a:ln>
                <a:noFill/>
              </a:ln>
              <a:solidFill>
                <a:schemeClr val="bg1"/>
              </a:solidFill>
              <a:effectLst/>
              <a:uFillTx/>
              <a:latin typeface="Arial" panose="020B0604020202020204" pitchFamily="34" charset="0"/>
              <a:ea typeface="Arial"/>
              <a:cs typeface="Arial" panose="020B0604020202020204" pitchFamily="34" charset="0"/>
              <a:sym typeface="Arial"/>
            </a:endParaRPr>
          </a:p>
          <a:p>
            <a:pPr marR="0" defTabSz="914400" rtl="0" fontAlgn="auto" latinLnBrk="0" hangingPunct="0">
              <a:lnSpc>
                <a:spcPct val="90000"/>
              </a:lnSpc>
              <a:spcBef>
                <a:spcPts val="0"/>
              </a:spcBef>
              <a:spcAft>
                <a:spcPts val="0"/>
              </a:spcAft>
              <a:buClrTx/>
              <a:buSzTx/>
              <a:tabLst/>
            </a:pPr>
            <a:endParaRPr kumimoji="0" lang="en-GB" sz="2400" b="0" u="none" strike="noStrike" cap="none" spc="0" normalizeH="0" baseline="0" dirty="0">
              <a:ln>
                <a:noFill/>
              </a:ln>
              <a:solidFill>
                <a:schemeClr val="bg1"/>
              </a:solidFill>
              <a:effectLst/>
              <a:uFillTx/>
              <a:latin typeface="Arial" panose="020B0604020202020204" pitchFamily="34" charset="0"/>
              <a:ea typeface="Arial"/>
              <a:cs typeface="Arial" panose="020B0604020202020204" pitchFamily="34" charset="0"/>
              <a:sym typeface="Arial"/>
            </a:endParaRPr>
          </a:p>
          <a:p>
            <a:pPr marL="342900" indent="-342900" fontAlgn="auto" hangingPunct="0">
              <a:lnSpc>
                <a:spcPct val="90000"/>
              </a:lnSpc>
              <a:spcBef>
                <a:spcPts val="0"/>
              </a:spcBef>
              <a:spcAft>
                <a:spcPts val="0"/>
              </a:spcAft>
              <a:buFont typeface="Arial" panose="020B0604020202020204" pitchFamily="34" charset="0"/>
              <a:buChar char="•"/>
            </a:pPr>
            <a:r>
              <a:rPr kumimoji="0" lang="en-GB" sz="2400" b="0" u="none" strike="noStrike" cap="none" spc="0" normalizeH="0" baseline="0" dirty="0">
                <a:ln>
                  <a:noFill/>
                </a:ln>
                <a:solidFill>
                  <a:schemeClr val="bg1"/>
                </a:solidFill>
                <a:effectLst/>
                <a:uFillTx/>
                <a:latin typeface="Arial"/>
                <a:ea typeface="Arial"/>
                <a:cs typeface="Arial"/>
                <a:sym typeface="Arial"/>
              </a:rPr>
              <a:t>students flex their limbs on wall barres opposite pharmacologists deep in </a:t>
            </a:r>
            <a:r>
              <a:rPr kumimoji="0" lang="en-GB" sz="2400" u="none" strike="noStrike" cap="none" spc="0" normalizeH="0" baseline="0" dirty="0">
                <a:ln>
                  <a:noFill/>
                </a:ln>
                <a:solidFill>
                  <a:schemeClr val="bg1"/>
                </a:solidFill>
                <a:effectLst/>
                <a:uFillTx/>
                <a:latin typeface="Arial"/>
                <a:ea typeface="Arial"/>
                <a:cs typeface="Arial"/>
                <a:sym typeface="Arial"/>
              </a:rPr>
              <a:t>textbooks</a:t>
            </a:r>
            <a:r>
              <a:rPr kumimoji="0" lang="en-GB" sz="2400" b="0" u="none" strike="noStrike" cap="none" spc="0" normalizeH="0" baseline="0" dirty="0">
                <a:ln>
                  <a:noFill/>
                </a:ln>
                <a:solidFill>
                  <a:schemeClr val="bg1"/>
                </a:solidFill>
                <a:effectLst/>
                <a:uFillTx/>
                <a:latin typeface="Arial"/>
                <a:ea typeface="Arial"/>
                <a:cs typeface="Arial"/>
                <a:sym typeface="Arial"/>
              </a:rPr>
              <a:t>.</a:t>
            </a:r>
            <a:endParaRPr lang="en-GB" sz="2400" b="0" u="none" strike="noStrike" cap="none" spc="0" normalizeH="0" baseline="0" dirty="0">
              <a:ln>
                <a:noFill/>
              </a:ln>
              <a:solidFill>
                <a:schemeClr val="bg1"/>
              </a:solidFill>
              <a:effectLst/>
              <a:uFillTx/>
              <a:latin typeface="Arial"/>
              <a:ea typeface="Arial"/>
              <a:cs typeface="Arial"/>
            </a:endParaRPr>
          </a:p>
          <a:p>
            <a:pPr fontAlgn="auto" hangingPunct="0">
              <a:lnSpc>
                <a:spcPct val="90000"/>
              </a:lnSpc>
              <a:spcBef>
                <a:spcPts val="0"/>
              </a:spcBef>
              <a:spcAft>
                <a:spcPts val="0"/>
              </a:spcAft>
            </a:pPr>
            <a:endParaRPr kumimoji="0" lang="en-GB" sz="2400" b="0" u="none" strike="noStrike" cap="none" spc="0" normalizeH="0" baseline="0" dirty="0">
              <a:ln>
                <a:noFill/>
              </a:ln>
              <a:solidFill>
                <a:schemeClr val="bg1"/>
              </a:solidFill>
              <a:effectLst/>
              <a:uFillTx/>
              <a:latin typeface="Arial" panose="020B0604020202020204" pitchFamily="34" charset="0"/>
              <a:ea typeface="Arial"/>
              <a:cs typeface="Arial" panose="020B0604020202020204" pitchFamily="34" charset="0"/>
              <a:sym typeface="Arial"/>
            </a:endParaRPr>
          </a:p>
          <a:p>
            <a:pPr marL="342900" marR="0" indent="-342900" defTabSz="914400" rtl="0" fontAlgn="auto" latinLnBrk="0" hangingPunct="0">
              <a:lnSpc>
                <a:spcPct val="90000"/>
              </a:lnSpc>
              <a:spcBef>
                <a:spcPts val="0"/>
              </a:spcBef>
              <a:spcAft>
                <a:spcPts val="0"/>
              </a:spcAft>
              <a:buClrTx/>
              <a:buSzTx/>
              <a:buFont typeface="Arial" panose="020B0604020202020204" pitchFamily="34" charset="0"/>
              <a:buChar char="•"/>
              <a:tabLst/>
            </a:pPr>
            <a:r>
              <a:rPr kumimoji="0" lang="en-GB" sz="2400" b="0" u="none" strike="noStrike" cap="none" spc="0" normalizeH="0" baseline="0" dirty="0">
                <a:ln>
                  <a:noFill/>
                </a:ln>
                <a:solidFill>
                  <a:schemeClr val="bg1"/>
                </a:solidFill>
                <a:effectLst/>
                <a:uFillTx/>
                <a:latin typeface="Arial"/>
                <a:ea typeface="Arial"/>
                <a:cs typeface="Arial"/>
                <a:sym typeface="Arial"/>
              </a:rPr>
              <a:t>Above all, it feels </a:t>
            </a:r>
            <a:r>
              <a:rPr kumimoji="0" lang="en-GB" sz="2400" u="none" strike="noStrike" cap="none" spc="0" normalizeH="0" baseline="0" dirty="0">
                <a:ln>
                  <a:noFill/>
                </a:ln>
                <a:solidFill>
                  <a:schemeClr val="bg1"/>
                </a:solidFill>
                <a:effectLst/>
                <a:uFillTx/>
                <a:latin typeface="Arial"/>
                <a:ea typeface="Arial"/>
                <a:cs typeface="Arial"/>
                <a:sym typeface="Arial"/>
              </a:rPr>
              <a:t>socia</a:t>
            </a:r>
            <a:r>
              <a:rPr kumimoji="0" lang="en-GB" sz="2400" b="0" u="none" strike="noStrike" cap="none" spc="0" normalizeH="0" baseline="0" dirty="0">
                <a:ln>
                  <a:noFill/>
                </a:ln>
                <a:solidFill>
                  <a:schemeClr val="bg1"/>
                </a:solidFill>
                <a:effectLst/>
                <a:uFillTx/>
                <a:latin typeface="Arial"/>
                <a:ea typeface="Arial"/>
                <a:cs typeface="Arial"/>
                <a:sym typeface="Arial"/>
              </a:rPr>
              <a:t>l, designed to encourage encounters.</a:t>
            </a:r>
            <a:endParaRPr lang="en-GB" sz="2400" b="0" u="none" strike="noStrike" cap="none" spc="0" normalizeH="0" baseline="0" dirty="0">
              <a:ln>
                <a:noFill/>
              </a:ln>
              <a:solidFill>
                <a:schemeClr val="bg1"/>
              </a:solidFill>
              <a:effectLst/>
              <a:uFillTx/>
              <a:latin typeface="Arial"/>
              <a:ea typeface="Arial"/>
              <a:cs typeface="Arial"/>
            </a:endParaRPr>
          </a:p>
        </p:txBody>
      </p:sp>
      <p:sp>
        <p:nvSpPr>
          <p:cNvPr id="9" name="TextBox 8">
            <a:extLst>
              <a:ext uri="{FF2B5EF4-FFF2-40B4-BE49-F238E27FC236}">
                <a16:creationId xmlns:a16="http://schemas.microsoft.com/office/drawing/2014/main" id="{C48BD0E9-13F8-451B-BBA7-42DD05466F50}"/>
              </a:ext>
            </a:extLst>
          </p:cNvPr>
          <p:cNvSpPr txBox="1"/>
          <p:nvPr/>
        </p:nvSpPr>
        <p:spPr>
          <a:xfrm>
            <a:off x="6299200" y="1659097"/>
            <a:ext cx="5651501" cy="41907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normAutofit/>
          </a:bodyPr>
          <a:lstStyle/>
          <a:p>
            <a:pPr marL="342900" marR="0" indent="-342900" defTabSz="914400" rtl="0" fontAlgn="auto" latinLnBrk="0" hangingPunct="0">
              <a:lnSpc>
                <a:spcPct val="90000"/>
              </a:lnSpc>
              <a:spcBef>
                <a:spcPts val="0"/>
              </a:spcBef>
              <a:spcAft>
                <a:spcPts val="0"/>
              </a:spcAft>
              <a:buClrTx/>
              <a:buSzTx/>
              <a:buFont typeface="Arial" panose="020B0604020202020204" pitchFamily="34" charset="0"/>
              <a:buChar char="•"/>
              <a:tabLst/>
            </a:pPr>
            <a:r>
              <a:rPr kumimoji="0" lang="en-GB" sz="2400" b="0" u="none" strike="noStrike" cap="none" spc="0" normalizeH="0" baseline="0" dirty="0">
                <a:ln>
                  <a:noFill/>
                </a:ln>
                <a:solidFill>
                  <a:schemeClr val="bg1"/>
                </a:solidFill>
                <a:effectLst/>
                <a:uFillTx/>
                <a:latin typeface="Arial"/>
                <a:ea typeface="Arial"/>
                <a:cs typeface="Arial"/>
                <a:sym typeface="Arial"/>
              </a:rPr>
              <a:t>It is so </a:t>
            </a:r>
            <a:r>
              <a:rPr kumimoji="0" lang="en-GB" sz="2400" u="none" strike="noStrike" cap="none" spc="0" normalizeH="0" baseline="0" dirty="0">
                <a:ln>
                  <a:noFill/>
                </a:ln>
                <a:solidFill>
                  <a:schemeClr val="bg1"/>
                </a:solidFill>
                <a:effectLst/>
                <a:uFillTx/>
                <a:latin typeface="Arial"/>
                <a:ea typeface="Arial"/>
                <a:cs typeface="Arial"/>
                <a:sym typeface="Arial"/>
              </a:rPr>
              <a:t>open</a:t>
            </a:r>
            <a:r>
              <a:rPr kumimoji="0" lang="en-GB" sz="2400" b="0" u="none" strike="noStrike" cap="none" spc="0" normalizeH="0" baseline="0" dirty="0">
                <a:ln>
                  <a:noFill/>
                </a:ln>
                <a:solidFill>
                  <a:schemeClr val="bg1"/>
                </a:solidFill>
                <a:effectLst/>
                <a:uFillTx/>
                <a:latin typeface="Arial"/>
                <a:ea typeface="Arial"/>
                <a:cs typeface="Arial"/>
                <a:sym typeface="Arial"/>
              </a:rPr>
              <a:t>.</a:t>
            </a:r>
          </a:p>
          <a:p>
            <a:pPr marR="0" defTabSz="914400" rtl="0" fontAlgn="auto" latinLnBrk="0" hangingPunct="0">
              <a:lnSpc>
                <a:spcPct val="90000"/>
              </a:lnSpc>
              <a:spcBef>
                <a:spcPts val="0"/>
              </a:spcBef>
              <a:spcAft>
                <a:spcPts val="0"/>
              </a:spcAft>
              <a:buClrTx/>
              <a:buSzTx/>
              <a:tabLst/>
            </a:pPr>
            <a:endParaRPr kumimoji="0" lang="en-GB" sz="2400" b="0" u="none" strike="noStrike" cap="none" spc="0" normalizeH="0" baseline="0" dirty="0">
              <a:ln>
                <a:noFill/>
              </a:ln>
              <a:solidFill>
                <a:schemeClr val="bg1"/>
              </a:solidFill>
              <a:effectLst/>
              <a:uFillTx/>
              <a:latin typeface="Arial" panose="020B0604020202020204" pitchFamily="34" charset="0"/>
              <a:ea typeface="Arial"/>
              <a:cs typeface="Arial" panose="020B0604020202020204" pitchFamily="34" charset="0"/>
              <a:sym typeface="Arial"/>
            </a:endParaRPr>
          </a:p>
          <a:p>
            <a:pPr marL="342900" indent="-342900" fontAlgn="auto" hangingPunct="0">
              <a:lnSpc>
                <a:spcPct val="90000"/>
              </a:lnSpc>
              <a:spcBef>
                <a:spcPts val="0"/>
              </a:spcBef>
              <a:spcAft>
                <a:spcPts val="0"/>
              </a:spcAft>
              <a:buFont typeface="Arial" panose="020B0604020202020204" pitchFamily="34" charset="0"/>
              <a:buChar char="•"/>
            </a:pPr>
            <a:r>
              <a:rPr kumimoji="0" lang="en-GB" sz="2400" b="0" u="none" strike="noStrike" cap="none" spc="0" normalizeH="0" baseline="0" dirty="0">
                <a:ln>
                  <a:noFill/>
                </a:ln>
                <a:solidFill>
                  <a:schemeClr val="bg1"/>
                </a:solidFill>
                <a:effectLst/>
                <a:uFillTx/>
                <a:latin typeface="Arial"/>
                <a:ea typeface="Arial"/>
                <a:cs typeface="Arial"/>
                <a:sym typeface="Arial"/>
              </a:rPr>
              <a:t>Another significant improvement is how </a:t>
            </a:r>
            <a:r>
              <a:rPr kumimoji="0" lang="en-GB" sz="2400" u="none" strike="noStrike" cap="none" spc="0" normalizeH="0" baseline="0" dirty="0">
                <a:ln>
                  <a:noFill/>
                </a:ln>
                <a:solidFill>
                  <a:schemeClr val="bg1"/>
                </a:solidFill>
                <a:effectLst/>
                <a:uFillTx/>
                <a:latin typeface="Arial"/>
                <a:ea typeface="Arial"/>
                <a:cs typeface="Arial"/>
                <a:sym typeface="Arial"/>
              </a:rPr>
              <a:t>brigh</a:t>
            </a:r>
            <a:r>
              <a:rPr kumimoji="0" lang="en-GB" sz="2400" b="0" u="none" strike="noStrike" cap="none" spc="0" normalizeH="0" baseline="0" dirty="0">
                <a:ln>
                  <a:noFill/>
                </a:ln>
                <a:solidFill>
                  <a:schemeClr val="bg1"/>
                </a:solidFill>
                <a:effectLst/>
                <a:uFillTx/>
                <a:latin typeface="Arial"/>
                <a:ea typeface="Arial"/>
                <a:cs typeface="Arial"/>
                <a:sym typeface="Arial"/>
              </a:rPr>
              <a:t>t it is inside.</a:t>
            </a:r>
            <a:r>
              <a:rPr lang="en-GB" sz="2400" b="0" dirty="0">
                <a:solidFill>
                  <a:schemeClr val="bg1"/>
                </a:solidFill>
                <a:latin typeface="Arial"/>
                <a:ea typeface="Arial"/>
                <a:cs typeface="Arial"/>
                <a:sym typeface="Arial"/>
              </a:rPr>
              <a:t> </a:t>
            </a:r>
            <a:endParaRPr lang="en-GB" sz="2400" b="0" u="none" strike="noStrike" cap="none" spc="0" normalizeH="0" baseline="0" dirty="0">
              <a:ln>
                <a:noFill/>
              </a:ln>
              <a:solidFill>
                <a:schemeClr val="bg1"/>
              </a:solidFill>
              <a:effectLst/>
              <a:uFillTx/>
              <a:latin typeface="Arial" panose="020B0604020202020204" pitchFamily="34" charset="0"/>
              <a:ea typeface="Arial"/>
              <a:cs typeface="Arial" panose="020B0604020202020204" pitchFamily="34" charset="0"/>
            </a:endParaRPr>
          </a:p>
          <a:p>
            <a:pPr marR="0" defTabSz="914400" rtl="0" fontAlgn="auto" latinLnBrk="0" hangingPunct="0">
              <a:lnSpc>
                <a:spcPct val="90000"/>
              </a:lnSpc>
              <a:spcBef>
                <a:spcPts val="0"/>
              </a:spcBef>
              <a:spcAft>
                <a:spcPts val="0"/>
              </a:spcAft>
              <a:buClrTx/>
              <a:buSzTx/>
              <a:tabLst/>
            </a:pPr>
            <a:endParaRPr kumimoji="0" lang="en-GB" sz="2400" b="0" u="none" strike="noStrike" cap="none" spc="0" normalizeH="0" baseline="0" dirty="0">
              <a:ln>
                <a:noFill/>
              </a:ln>
              <a:solidFill>
                <a:schemeClr val="bg1"/>
              </a:solidFill>
              <a:effectLst/>
              <a:uFillTx/>
              <a:latin typeface="Arial" panose="020B0604020202020204" pitchFamily="34" charset="0"/>
              <a:ea typeface="Arial"/>
              <a:cs typeface="Arial" panose="020B0604020202020204" pitchFamily="34" charset="0"/>
              <a:sym typeface="Arial"/>
            </a:endParaRPr>
          </a:p>
          <a:p>
            <a:pPr marL="342900" marR="0" indent="-342900" defTabSz="914400" rtl="0" fontAlgn="auto" latinLnBrk="0" hangingPunct="0">
              <a:lnSpc>
                <a:spcPct val="90000"/>
              </a:lnSpc>
              <a:spcBef>
                <a:spcPts val="0"/>
              </a:spcBef>
              <a:spcAft>
                <a:spcPts val="0"/>
              </a:spcAft>
              <a:buClrTx/>
              <a:buSzTx/>
              <a:buFont typeface="Arial" panose="020B0604020202020204" pitchFamily="34" charset="0"/>
              <a:buChar char="•"/>
              <a:tabLst/>
            </a:pPr>
            <a:r>
              <a:rPr kumimoji="0" lang="en-GB" sz="2400" b="0" u="none" strike="noStrike" cap="none" spc="0" normalizeH="0" baseline="0" dirty="0">
                <a:ln>
                  <a:noFill/>
                </a:ln>
                <a:solidFill>
                  <a:schemeClr val="bg1"/>
                </a:solidFill>
                <a:effectLst/>
                <a:uFillTx/>
                <a:latin typeface="Arial"/>
                <a:ea typeface="Arial"/>
                <a:cs typeface="Arial"/>
                <a:sym typeface="Arial"/>
              </a:rPr>
              <a:t>The new </a:t>
            </a:r>
            <a:r>
              <a:rPr kumimoji="0" lang="en-GB" sz="2400" u="none" strike="noStrike" cap="none" spc="0" normalizeH="0" baseline="0" dirty="0">
                <a:ln>
                  <a:noFill/>
                </a:ln>
                <a:solidFill>
                  <a:schemeClr val="bg1"/>
                </a:solidFill>
                <a:effectLst/>
                <a:uFillTx/>
                <a:latin typeface="Arial"/>
                <a:ea typeface="Arial"/>
                <a:cs typeface="Arial"/>
                <a:sym typeface="Arial"/>
              </a:rPr>
              <a:t>group rooms</a:t>
            </a:r>
            <a:r>
              <a:rPr kumimoji="0" lang="en-GB" sz="2400" b="0" u="none" strike="noStrike" cap="none" spc="0" normalizeH="0" baseline="0" dirty="0">
                <a:ln>
                  <a:noFill/>
                </a:ln>
                <a:solidFill>
                  <a:schemeClr val="bg1"/>
                </a:solidFill>
                <a:effectLst/>
                <a:uFillTx/>
                <a:latin typeface="Arial"/>
                <a:ea typeface="Arial"/>
                <a:cs typeface="Arial"/>
                <a:sym typeface="Arial"/>
              </a:rPr>
              <a:t> are great when you have </a:t>
            </a:r>
            <a:r>
              <a:rPr kumimoji="0" lang="en-GB" sz="2400" u="none" strike="noStrike" cap="none" spc="0" normalizeH="0" baseline="0" dirty="0">
                <a:ln>
                  <a:noFill/>
                </a:ln>
                <a:solidFill>
                  <a:schemeClr val="bg1"/>
                </a:solidFill>
                <a:effectLst/>
                <a:uFillTx/>
                <a:latin typeface="Arial"/>
                <a:ea typeface="Arial"/>
                <a:cs typeface="Arial"/>
                <a:sym typeface="Arial"/>
              </a:rPr>
              <a:t>group projects</a:t>
            </a:r>
            <a:r>
              <a:rPr kumimoji="0" lang="en-GB" sz="2400" b="0" u="none" strike="noStrike" cap="none" spc="0" normalizeH="0" baseline="0" dirty="0">
                <a:ln>
                  <a:noFill/>
                </a:ln>
                <a:solidFill>
                  <a:schemeClr val="bg1"/>
                </a:solidFill>
                <a:effectLst/>
                <a:uFillTx/>
                <a:latin typeface="Arial"/>
                <a:ea typeface="Arial"/>
                <a:cs typeface="Arial"/>
                <a:sym typeface="Arial"/>
              </a:rPr>
              <a:t>.</a:t>
            </a:r>
            <a:endParaRPr lang="en-GB" sz="2400" b="0" u="none" strike="noStrike" cap="none" spc="0" normalizeH="0" baseline="0" dirty="0">
              <a:ln>
                <a:noFill/>
              </a:ln>
              <a:solidFill>
                <a:schemeClr val="bg1"/>
              </a:solidFill>
              <a:effectLst/>
              <a:uFillTx/>
              <a:latin typeface="Arial"/>
              <a:ea typeface="Arial"/>
              <a:cs typeface="Arial"/>
            </a:endParaRPr>
          </a:p>
          <a:p>
            <a:pPr marR="0" defTabSz="914400" rtl="0" fontAlgn="auto" latinLnBrk="0" hangingPunct="0">
              <a:lnSpc>
                <a:spcPct val="90000"/>
              </a:lnSpc>
              <a:spcBef>
                <a:spcPts val="0"/>
              </a:spcBef>
              <a:spcAft>
                <a:spcPts val="0"/>
              </a:spcAft>
              <a:buClrTx/>
              <a:buSzTx/>
              <a:tabLst/>
            </a:pPr>
            <a:endParaRPr kumimoji="0" lang="en-GB" sz="2400" b="0" u="none" strike="noStrike" cap="none" spc="0" normalizeH="0" baseline="0" dirty="0">
              <a:ln>
                <a:noFill/>
              </a:ln>
              <a:solidFill>
                <a:schemeClr val="bg1"/>
              </a:solidFill>
              <a:effectLst/>
              <a:uFillTx/>
              <a:latin typeface="Arial" panose="020B0604020202020204" pitchFamily="34" charset="0"/>
              <a:ea typeface="Arial"/>
              <a:cs typeface="Arial" panose="020B0604020202020204" pitchFamily="34" charset="0"/>
              <a:sym typeface="Arial"/>
            </a:endParaRPr>
          </a:p>
          <a:p>
            <a:pPr marL="342900" marR="0" indent="-342900" defTabSz="914400" rtl="0" fontAlgn="auto" latinLnBrk="0" hangingPunct="0">
              <a:lnSpc>
                <a:spcPct val="90000"/>
              </a:lnSpc>
              <a:spcBef>
                <a:spcPts val="0"/>
              </a:spcBef>
              <a:spcAft>
                <a:spcPts val="0"/>
              </a:spcAft>
              <a:buClrTx/>
              <a:buSzTx/>
              <a:buFont typeface="Arial" panose="020B0604020202020204" pitchFamily="34" charset="0"/>
              <a:buChar char="•"/>
              <a:tabLst/>
            </a:pPr>
            <a:r>
              <a:rPr kumimoji="0" lang="en-GB" sz="2400" b="0" u="none" strike="noStrike" cap="none" spc="0" normalizeH="0" baseline="0" dirty="0">
                <a:ln>
                  <a:noFill/>
                </a:ln>
                <a:solidFill>
                  <a:schemeClr val="bg1"/>
                </a:solidFill>
                <a:effectLst/>
                <a:uFillTx/>
                <a:latin typeface="Arial"/>
                <a:ea typeface="Arial"/>
                <a:cs typeface="Arial"/>
                <a:sym typeface="Arial"/>
              </a:rPr>
              <a:t>The extended opening hours of the </a:t>
            </a:r>
            <a:r>
              <a:rPr kumimoji="0" lang="en-GB" sz="2400" u="none" strike="noStrike" cap="none" spc="0" normalizeH="0" baseline="0" dirty="0">
                <a:ln>
                  <a:noFill/>
                </a:ln>
                <a:solidFill>
                  <a:schemeClr val="bg1"/>
                </a:solidFill>
                <a:effectLst/>
                <a:uFillTx/>
                <a:latin typeface="Arial"/>
                <a:ea typeface="Arial"/>
                <a:cs typeface="Arial"/>
                <a:sym typeface="Arial"/>
              </a:rPr>
              <a:t>café</a:t>
            </a:r>
            <a:r>
              <a:rPr kumimoji="0" lang="en-GB" sz="2400" b="0" u="none" strike="noStrike" cap="none" spc="0" normalizeH="0" baseline="0" dirty="0">
                <a:ln>
                  <a:noFill/>
                </a:ln>
                <a:solidFill>
                  <a:schemeClr val="bg1"/>
                </a:solidFill>
                <a:effectLst/>
                <a:uFillTx/>
                <a:latin typeface="Arial"/>
                <a:ea typeface="Arial"/>
                <a:cs typeface="Arial"/>
                <a:sym typeface="Arial"/>
              </a:rPr>
              <a:t> upstairs is great. And the </a:t>
            </a:r>
            <a:r>
              <a:rPr kumimoji="0" lang="en-GB" sz="2400" u="none" strike="noStrike" cap="none" spc="0" normalizeH="0" baseline="0" dirty="0">
                <a:ln>
                  <a:noFill/>
                </a:ln>
                <a:solidFill>
                  <a:schemeClr val="bg1"/>
                </a:solidFill>
                <a:effectLst/>
                <a:uFillTx/>
                <a:latin typeface="Arial"/>
                <a:ea typeface="Arial"/>
                <a:cs typeface="Arial"/>
                <a:sym typeface="Arial"/>
              </a:rPr>
              <a:t>view</a:t>
            </a:r>
            <a:r>
              <a:rPr kumimoji="0" lang="en-GB" sz="2400" b="0" u="none" strike="noStrike" cap="none" spc="0" normalizeH="0" baseline="0" dirty="0">
                <a:ln>
                  <a:noFill/>
                </a:ln>
                <a:solidFill>
                  <a:schemeClr val="bg1"/>
                </a:solidFill>
                <a:effectLst/>
                <a:uFillTx/>
                <a:latin typeface="Arial"/>
                <a:ea typeface="Arial"/>
                <a:cs typeface="Arial"/>
                <a:sym typeface="Arial"/>
              </a:rPr>
              <a:t> is definitely a plus.</a:t>
            </a:r>
            <a:endParaRPr lang="en-GB" sz="2400" b="0" u="none" strike="noStrike" cap="none" spc="0" normalizeH="0" baseline="0" dirty="0">
              <a:ln>
                <a:noFill/>
              </a:ln>
              <a:solidFill>
                <a:schemeClr val="bg1"/>
              </a:solidFill>
              <a:effectLst/>
              <a:uFillTx/>
              <a:latin typeface="Arial"/>
              <a:ea typeface="Arial"/>
              <a:cs typeface="Arial"/>
            </a:endParaRPr>
          </a:p>
        </p:txBody>
      </p:sp>
    </p:spTree>
    <p:extLst>
      <p:ext uri="{BB962C8B-B14F-4D97-AF65-F5344CB8AC3E}">
        <p14:creationId xmlns:p14="http://schemas.microsoft.com/office/powerpoint/2010/main" val="2068403280"/>
      </p:ext>
    </p:extLst>
  </p:cSld>
  <p:clrMapOvr>
    <a:masterClrMapping/>
  </p:clrMapOvr>
  <p:transition spd="slow" advTm="34759"/>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4A55F45-027F-451D-81E5-7A0316D71BDC}"/>
              </a:ext>
            </a:extLst>
          </p:cNvPr>
          <p:cNvSpPr>
            <a:spLocks noGrp="1"/>
          </p:cNvSpPr>
          <p:nvPr>
            <p:ph type="body" sz="quarter" idx="14"/>
          </p:nvPr>
        </p:nvSpPr>
        <p:spPr>
          <a:xfrm>
            <a:off x="444500" y="904715"/>
            <a:ext cx="11372362" cy="754382"/>
          </a:xfrm>
        </p:spPr>
        <p:txBody>
          <a:bodyPr/>
          <a:lstStyle/>
          <a:p>
            <a:r>
              <a:rPr lang="en-GB" dirty="0"/>
              <a:t>Questions, questions, questions</a:t>
            </a:r>
          </a:p>
        </p:txBody>
      </p:sp>
      <p:sp>
        <p:nvSpPr>
          <p:cNvPr id="4" name="Text Placeholder 3">
            <a:extLst>
              <a:ext uri="{FF2B5EF4-FFF2-40B4-BE49-F238E27FC236}">
                <a16:creationId xmlns:a16="http://schemas.microsoft.com/office/drawing/2014/main" id="{EA452A85-4936-4A19-88FE-D2DBC8508D87}"/>
              </a:ext>
            </a:extLst>
          </p:cNvPr>
          <p:cNvSpPr>
            <a:spLocks noGrp="1"/>
          </p:cNvSpPr>
          <p:nvPr>
            <p:ph type="body" sz="half" idx="15"/>
          </p:nvPr>
        </p:nvSpPr>
        <p:spPr>
          <a:xfrm>
            <a:off x="444500" y="1901825"/>
            <a:ext cx="11372362" cy="4351338"/>
          </a:xfrm>
        </p:spPr>
        <p:txBody>
          <a:bodyPr/>
          <a:lstStyle/>
          <a:p>
            <a:pPr marL="457200" indent="-457200">
              <a:buFont typeface="Arial" panose="020B0604020202020204" pitchFamily="34" charset="0"/>
              <a:buChar char="•"/>
            </a:pPr>
            <a:r>
              <a:rPr lang="en-GB" dirty="0"/>
              <a:t>Is porous good?  What is the student experience?</a:t>
            </a:r>
          </a:p>
          <a:p>
            <a:pPr marL="457200" indent="-457200">
              <a:buFont typeface="Arial" panose="020B0604020202020204" pitchFamily="34" charset="0"/>
              <a:buChar char="•"/>
            </a:pPr>
            <a:r>
              <a:rPr lang="en-GB" dirty="0"/>
              <a:t>Were the public coming through the doors and what did they think?</a:t>
            </a:r>
          </a:p>
          <a:p>
            <a:pPr marL="457200" indent="-457200">
              <a:buFont typeface="Arial" panose="020B0604020202020204" pitchFamily="34" charset="0"/>
              <a:buChar char="•"/>
            </a:pPr>
            <a:r>
              <a:rPr lang="en-GB" dirty="0"/>
              <a:t>Were we only a place to lay your laptop and nothing more?</a:t>
            </a:r>
          </a:p>
          <a:p>
            <a:pPr marL="457200" indent="-457200">
              <a:buFont typeface="Arial" panose="020B0604020202020204" pitchFamily="34" charset="0"/>
              <a:buChar char="•"/>
            </a:pPr>
            <a:r>
              <a:rPr lang="en-GB" dirty="0"/>
              <a:t>Were we really a </a:t>
            </a:r>
            <a:r>
              <a:rPr lang="en-GB" dirty="0" err="1"/>
              <a:t>lovenest</a:t>
            </a:r>
            <a:r>
              <a:rPr lang="en-GB" dirty="0"/>
              <a:t>?!</a:t>
            </a:r>
          </a:p>
          <a:p>
            <a:pPr marL="457200" indent="-457200">
              <a:buFont typeface="Arial" panose="020B0604020202020204" pitchFamily="34" charset="0"/>
              <a:buChar char="•"/>
            </a:pPr>
            <a:r>
              <a:rPr lang="en-GB" dirty="0"/>
              <a:t>Was the building being used differently to the old library?</a:t>
            </a:r>
          </a:p>
          <a:p>
            <a:pPr marL="457200" indent="-457200">
              <a:buFont typeface="Arial" panose="020B0604020202020204" pitchFamily="34" charset="0"/>
              <a:buChar char="•"/>
            </a:pPr>
            <a:r>
              <a:rPr lang="en-GB" dirty="0"/>
              <a:t>What did this mean for our services now and in the future?</a:t>
            </a:r>
          </a:p>
        </p:txBody>
      </p:sp>
    </p:spTree>
    <p:extLst>
      <p:ext uri="{BB962C8B-B14F-4D97-AF65-F5344CB8AC3E}">
        <p14:creationId xmlns:p14="http://schemas.microsoft.com/office/powerpoint/2010/main" val="51666549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hape 104"/>
          <p:cNvSpPr>
            <a:spLocks noGrp="1"/>
          </p:cNvSpPr>
          <p:nvPr>
            <p:ph type="body" idx="14"/>
          </p:nvPr>
        </p:nvSpPr>
        <p:spPr>
          <a:xfrm>
            <a:off x="444499" y="904875"/>
            <a:ext cx="11278109" cy="754063"/>
          </a:xfrm>
        </p:spPr>
        <p:txBody>
          <a:bodyPr/>
          <a:lstStyle/>
          <a:p>
            <a:pPr>
              <a:spcBef>
                <a:spcPct val="0"/>
              </a:spcBef>
            </a:pPr>
            <a:endParaRPr lang="en-US" dirty="0">
              <a:latin typeface="Arial" charset="0"/>
              <a:cs typeface="Arial" charset="0"/>
            </a:endParaRPr>
          </a:p>
          <a:p>
            <a:pPr>
              <a:spcBef>
                <a:spcPct val="0"/>
              </a:spcBef>
            </a:pPr>
            <a:endParaRPr lang="en-US" dirty="0">
              <a:latin typeface="Arial" charset="0"/>
              <a:cs typeface="Arial" charset="0"/>
            </a:endParaRPr>
          </a:p>
          <a:p>
            <a:pPr>
              <a:spcBef>
                <a:spcPct val="0"/>
              </a:spcBef>
            </a:pPr>
            <a:endParaRPr lang="en-US" dirty="0">
              <a:latin typeface="Arial" charset="0"/>
              <a:cs typeface="Arial" charset="0"/>
            </a:endParaRPr>
          </a:p>
          <a:p>
            <a:pPr>
              <a:spcBef>
                <a:spcPct val="0"/>
              </a:spcBef>
            </a:pPr>
            <a:endParaRPr lang="en-US" dirty="0">
              <a:latin typeface="Arial" charset="0"/>
              <a:cs typeface="Arial" charset="0"/>
            </a:endParaRPr>
          </a:p>
          <a:p>
            <a:pPr>
              <a:spcBef>
                <a:spcPct val="0"/>
              </a:spcBef>
            </a:pPr>
            <a:endParaRPr lang="en-US" dirty="0">
              <a:latin typeface="Arial" charset="0"/>
              <a:cs typeface="Arial" charset="0"/>
            </a:endParaRPr>
          </a:p>
        </p:txBody>
      </p:sp>
      <p:sp>
        <p:nvSpPr>
          <p:cNvPr id="3" name="Text Placeholder 2">
            <a:extLst>
              <a:ext uri="{FF2B5EF4-FFF2-40B4-BE49-F238E27FC236}">
                <a16:creationId xmlns:a16="http://schemas.microsoft.com/office/drawing/2014/main" id="{9AC40535-25A8-4711-9990-D72138D30F85}"/>
              </a:ext>
            </a:extLst>
          </p:cNvPr>
          <p:cNvSpPr>
            <a:spLocks noGrp="1"/>
          </p:cNvSpPr>
          <p:nvPr>
            <p:ph type="body" sz="quarter" idx="14"/>
          </p:nvPr>
        </p:nvSpPr>
        <p:spPr/>
        <p:txBody>
          <a:bodyPr/>
          <a:lstStyle/>
          <a:p>
            <a:r>
              <a:rPr lang="en-GB" dirty="0"/>
              <a:t>January 2020</a:t>
            </a:r>
          </a:p>
        </p:txBody>
      </p:sp>
      <p:sp>
        <p:nvSpPr>
          <p:cNvPr id="2" name="TextBox 1">
            <a:extLst>
              <a:ext uri="{FF2B5EF4-FFF2-40B4-BE49-F238E27FC236}">
                <a16:creationId xmlns:a16="http://schemas.microsoft.com/office/drawing/2014/main" id="{C5924579-89BC-479F-9DB0-C8CF03A70128}"/>
              </a:ext>
            </a:extLst>
          </p:cNvPr>
          <p:cNvSpPr txBox="1"/>
          <p:nvPr/>
        </p:nvSpPr>
        <p:spPr>
          <a:xfrm>
            <a:off x="590844" y="1856935"/>
            <a:ext cx="3370254" cy="40961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normAutofit/>
          </a:bodyPr>
          <a:lstStyle/>
          <a:p>
            <a:pPr marL="285750" marR="0" indent="-285750" algn="just" defTabSz="914400" rtl="0" fontAlgn="auto" latinLnBrk="0" hangingPunct="0">
              <a:lnSpc>
                <a:spcPct val="90000"/>
              </a:lnSpc>
              <a:spcBef>
                <a:spcPts val="0"/>
              </a:spcBef>
              <a:spcAft>
                <a:spcPts val="0"/>
              </a:spcAft>
              <a:buClrTx/>
              <a:buSzTx/>
              <a:buFont typeface="Arial" panose="020B0604020202020204" pitchFamily="34" charset="0"/>
              <a:buChar char="•"/>
              <a:tabLst/>
            </a:pPr>
            <a:r>
              <a:rPr lang="en-GB" sz="3600" b="0" dirty="0">
                <a:solidFill>
                  <a:srgbClr val="0F3750"/>
                </a:solidFill>
                <a:latin typeface="Arial" panose="020B0604020202020204" pitchFamily="34" charset="0"/>
                <a:ea typeface="Arial"/>
                <a:cs typeface="Arial" panose="020B0604020202020204" pitchFamily="34" charset="0"/>
                <a:sym typeface="Arial"/>
              </a:rPr>
              <a:t>Observations</a:t>
            </a:r>
          </a:p>
          <a:p>
            <a:pPr marL="285750" marR="0" indent="-285750" algn="just" defTabSz="914400" rtl="0" fontAlgn="auto" latinLnBrk="0" hangingPunct="0">
              <a:lnSpc>
                <a:spcPct val="90000"/>
              </a:lnSpc>
              <a:spcBef>
                <a:spcPts val="0"/>
              </a:spcBef>
              <a:spcAft>
                <a:spcPts val="0"/>
              </a:spcAft>
              <a:buClrTx/>
              <a:buSzTx/>
              <a:buFont typeface="Arial" panose="020B0604020202020204" pitchFamily="34" charset="0"/>
              <a:buChar char="•"/>
              <a:tabLst/>
            </a:pPr>
            <a:r>
              <a:rPr lang="en-GB" sz="3600" b="0" dirty="0">
                <a:solidFill>
                  <a:srgbClr val="0F3750"/>
                </a:solidFill>
                <a:latin typeface="Arial" panose="020B0604020202020204" pitchFamily="34" charset="0"/>
                <a:ea typeface="Arial"/>
                <a:cs typeface="Arial" panose="020B0604020202020204" pitchFamily="34" charset="0"/>
                <a:sym typeface="Arial"/>
              </a:rPr>
              <a:t>Mapping</a:t>
            </a:r>
          </a:p>
          <a:p>
            <a:pPr marL="285750" marR="0" indent="-285750" algn="just" defTabSz="914400" rtl="0" fontAlgn="auto" latinLnBrk="0" hangingPunct="0">
              <a:lnSpc>
                <a:spcPct val="90000"/>
              </a:lnSpc>
              <a:spcBef>
                <a:spcPts val="0"/>
              </a:spcBef>
              <a:spcAft>
                <a:spcPts val="0"/>
              </a:spcAft>
              <a:buClrTx/>
              <a:buSzTx/>
              <a:buFont typeface="Arial" panose="020B0604020202020204" pitchFamily="34" charset="0"/>
              <a:buChar char="•"/>
              <a:tabLst/>
            </a:pPr>
            <a:r>
              <a:rPr lang="en-GB" sz="3600" b="0" dirty="0">
                <a:solidFill>
                  <a:srgbClr val="0F3750"/>
                </a:solidFill>
                <a:latin typeface="Arial" panose="020B0604020202020204" pitchFamily="34" charset="0"/>
                <a:ea typeface="Arial"/>
                <a:cs typeface="Arial" panose="020B0604020202020204" pitchFamily="34" charset="0"/>
                <a:sym typeface="Arial"/>
              </a:rPr>
              <a:t>Whiteboards/</a:t>
            </a:r>
          </a:p>
          <a:p>
            <a:pPr marR="0" algn="just" defTabSz="914400" rtl="0" fontAlgn="auto" latinLnBrk="0" hangingPunct="0">
              <a:lnSpc>
                <a:spcPct val="90000"/>
              </a:lnSpc>
              <a:spcBef>
                <a:spcPts val="0"/>
              </a:spcBef>
              <a:spcAft>
                <a:spcPts val="0"/>
              </a:spcAft>
              <a:buClrTx/>
              <a:buSzTx/>
              <a:tabLst/>
            </a:pPr>
            <a:r>
              <a:rPr lang="en-GB" sz="3600" b="0" dirty="0">
                <a:solidFill>
                  <a:srgbClr val="0F3750"/>
                </a:solidFill>
                <a:latin typeface="Arial" panose="020B0604020202020204" pitchFamily="34" charset="0"/>
                <a:ea typeface="Arial"/>
                <a:cs typeface="Arial" panose="020B0604020202020204" pitchFamily="34" charset="0"/>
                <a:sym typeface="Arial"/>
              </a:rPr>
              <a:t>  visitor book</a:t>
            </a:r>
          </a:p>
          <a:p>
            <a:pPr marL="285750" marR="0" indent="-285750" algn="just" defTabSz="914400" rtl="0" fontAlgn="auto" latinLnBrk="0" hangingPunct="0">
              <a:lnSpc>
                <a:spcPct val="90000"/>
              </a:lnSpc>
              <a:spcBef>
                <a:spcPts val="0"/>
              </a:spcBef>
              <a:spcAft>
                <a:spcPts val="0"/>
              </a:spcAft>
              <a:buClrTx/>
              <a:buSzTx/>
              <a:buFont typeface="Arial" panose="020B0604020202020204" pitchFamily="34" charset="0"/>
              <a:buChar char="•"/>
              <a:tabLst/>
            </a:pPr>
            <a:r>
              <a:rPr kumimoji="0" lang="en-GB" sz="3600" b="0" u="none" strike="noStrike" cap="none" spc="0" normalizeH="0" baseline="0" dirty="0">
                <a:ln>
                  <a:noFill/>
                </a:ln>
                <a:solidFill>
                  <a:srgbClr val="0F3750"/>
                </a:solidFill>
                <a:effectLst/>
                <a:uFillTx/>
                <a:latin typeface="Arial" panose="020B0604020202020204" pitchFamily="34" charset="0"/>
                <a:ea typeface="Arial"/>
                <a:cs typeface="Arial" panose="020B0604020202020204" pitchFamily="34" charset="0"/>
                <a:sym typeface="Arial"/>
              </a:rPr>
              <a:t>Before/after perception sheets</a:t>
            </a:r>
            <a:endParaRPr kumimoji="0" lang="en-GB" sz="3600" b="0" u="none" strike="noStrike" cap="none" spc="0" normalizeH="0" baseline="0" dirty="0">
              <a:ln>
                <a:noFill/>
              </a:ln>
              <a:solidFill>
                <a:srgbClr val="FFFFFF"/>
              </a:solidFill>
              <a:effectLst/>
              <a:uFillTx/>
              <a:latin typeface="Arial" panose="020B0604020202020204" pitchFamily="34" charset="0"/>
              <a:ea typeface="Arial"/>
              <a:cs typeface="Arial" panose="020B0604020202020204" pitchFamily="34" charset="0"/>
              <a:sym typeface="Arial"/>
            </a:endParaRPr>
          </a:p>
        </p:txBody>
      </p:sp>
      <p:pic>
        <p:nvPicPr>
          <p:cNvPr id="6" name="Picture 5">
            <a:extLst>
              <a:ext uri="{FF2B5EF4-FFF2-40B4-BE49-F238E27FC236}">
                <a16:creationId xmlns:a16="http://schemas.microsoft.com/office/drawing/2014/main" id="{492F146C-72FA-4FAA-B097-EE7E70EBCB9B}"/>
              </a:ext>
            </a:extLst>
          </p:cNvPr>
          <p:cNvPicPr>
            <a:picLocks noChangeAspect="1"/>
          </p:cNvPicPr>
          <p:nvPr/>
        </p:nvPicPr>
        <p:blipFill>
          <a:blip r:embed="rId3"/>
          <a:stretch>
            <a:fillRect/>
          </a:stretch>
        </p:blipFill>
        <p:spPr>
          <a:xfrm>
            <a:off x="4186237" y="757237"/>
            <a:ext cx="3819525" cy="5343525"/>
          </a:xfrm>
          <a:prstGeom prst="rect">
            <a:avLst/>
          </a:prstGeom>
        </p:spPr>
      </p:pic>
      <p:sp>
        <p:nvSpPr>
          <p:cNvPr id="9" name="TextBox 8">
            <a:extLst>
              <a:ext uri="{FF2B5EF4-FFF2-40B4-BE49-F238E27FC236}">
                <a16:creationId xmlns:a16="http://schemas.microsoft.com/office/drawing/2014/main" id="{449F692D-B2A0-4753-8DE0-0E5D403A9CBD}"/>
              </a:ext>
            </a:extLst>
          </p:cNvPr>
          <p:cNvSpPr txBox="1"/>
          <p:nvPr/>
        </p:nvSpPr>
        <p:spPr>
          <a:xfrm>
            <a:off x="4275601" y="6248240"/>
            <a:ext cx="3640796" cy="3709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normAutofit fontScale="55000" lnSpcReduction="20000"/>
          </a:bodyPr>
          <a:lstStyle/>
          <a:p>
            <a:pPr marL="0" marR="0" indent="0" algn="ctr" defTabSz="914400" rtl="0" fontAlgn="auto" latinLnBrk="0" hangingPunct="0">
              <a:lnSpc>
                <a:spcPct val="90000"/>
              </a:lnSpc>
              <a:spcBef>
                <a:spcPts val="0"/>
              </a:spcBef>
              <a:spcAft>
                <a:spcPts val="0"/>
              </a:spcAft>
              <a:buClrTx/>
              <a:buSzTx/>
              <a:buFontTx/>
              <a:buNone/>
              <a:tabLst/>
            </a:pPr>
            <a:r>
              <a:rPr kumimoji="0" lang="en-GB" sz="4400" b="1" i="0" u="none" strike="noStrike" cap="none" spc="0" normalizeH="0" baseline="0" dirty="0">
                <a:ln>
                  <a:noFill/>
                </a:ln>
                <a:solidFill>
                  <a:schemeClr val="bg1"/>
                </a:solidFill>
                <a:effectLst/>
                <a:uFillTx/>
                <a:latin typeface="Arial"/>
                <a:ea typeface="Arial"/>
                <a:cs typeface="Arial"/>
                <a:sym typeface="Arial"/>
              </a:rPr>
              <a:t>Before</a:t>
            </a:r>
          </a:p>
        </p:txBody>
      </p:sp>
      <p:pic>
        <p:nvPicPr>
          <p:cNvPr id="13" name="Picture 12">
            <a:extLst>
              <a:ext uri="{FF2B5EF4-FFF2-40B4-BE49-F238E27FC236}">
                <a16:creationId xmlns:a16="http://schemas.microsoft.com/office/drawing/2014/main" id="{BFC0D597-7346-4859-B2C1-990352B002BC}"/>
              </a:ext>
            </a:extLst>
          </p:cNvPr>
          <p:cNvPicPr>
            <a:picLocks noChangeAspect="1"/>
          </p:cNvPicPr>
          <p:nvPr/>
        </p:nvPicPr>
        <p:blipFill>
          <a:blip r:embed="rId4"/>
          <a:stretch>
            <a:fillRect/>
          </a:stretch>
        </p:blipFill>
        <p:spPr>
          <a:xfrm>
            <a:off x="8230902" y="904715"/>
            <a:ext cx="3819525" cy="5038725"/>
          </a:xfrm>
          <a:prstGeom prst="rect">
            <a:avLst/>
          </a:prstGeom>
        </p:spPr>
      </p:pic>
      <p:sp>
        <p:nvSpPr>
          <p:cNvPr id="16" name="TextBox 15">
            <a:extLst>
              <a:ext uri="{FF2B5EF4-FFF2-40B4-BE49-F238E27FC236}">
                <a16:creationId xmlns:a16="http://schemas.microsoft.com/office/drawing/2014/main" id="{42D68161-C7C4-4015-8388-59AEAF580444}"/>
              </a:ext>
            </a:extLst>
          </p:cNvPr>
          <p:cNvSpPr txBox="1"/>
          <p:nvPr/>
        </p:nvSpPr>
        <p:spPr>
          <a:xfrm>
            <a:off x="8320266" y="6248240"/>
            <a:ext cx="3640796" cy="3709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normAutofit fontScale="55000" lnSpcReduction="20000"/>
          </a:bodyPr>
          <a:lstStyle/>
          <a:p>
            <a:pPr marL="0" marR="0" indent="0" algn="ctr" defTabSz="914400" rtl="0" fontAlgn="auto" latinLnBrk="0" hangingPunct="0">
              <a:lnSpc>
                <a:spcPct val="90000"/>
              </a:lnSpc>
              <a:spcBef>
                <a:spcPts val="0"/>
              </a:spcBef>
              <a:spcAft>
                <a:spcPts val="0"/>
              </a:spcAft>
              <a:buClrTx/>
              <a:buSzTx/>
              <a:buFontTx/>
              <a:buNone/>
              <a:tabLst/>
            </a:pPr>
            <a:r>
              <a:rPr kumimoji="0" lang="en-GB" sz="4400" b="1" i="0" u="none" strike="noStrike" cap="none" spc="0" normalizeH="0" baseline="0" dirty="0">
                <a:ln>
                  <a:noFill/>
                </a:ln>
                <a:solidFill>
                  <a:schemeClr val="bg1"/>
                </a:solidFill>
                <a:effectLst/>
                <a:uFillTx/>
                <a:latin typeface="Arial"/>
                <a:ea typeface="Arial"/>
                <a:cs typeface="Arial"/>
                <a:sym typeface="Arial"/>
              </a:rPr>
              <a:t>After</a:t>
            </a:r>
          </a:p>
        </p:txBody>
      </p:sp>
    </p:spTree>
    <p:extLst>
      <p:ext uri="{BB962C8B-B14F-4D97-AF65-F5344CB8AC3E}">
        <p14:creationId xmlns:p14="http://schemas.microsoft.com/office/powerpoint/2010/main" val="4263776650"/>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hape 104"/>
          <p:cNvSpPr>
            <a:spLocks noGrp="1"/>
          </p:cNvSpPr>
          <p:nvPr>
            <p:ph type="body" idx="14"/>
          </p:nvPr>
        </p:nvSpPr>
        <p:spPr>
          <a:xfrm>
            <a:off x="444499" y="904875"/>
            <a:ext cx="11278109" cy="754063"/>
          </a:xfrm>
        </p:spPr>
        <p:txBody>
          <a:bodyPr/>
          <a:lstStyle/>
          <a:p>
            <a:pPr>
              <a:spcBef>
                <a:spcPct val="0"/>
              </a:spcBef>
            </a:pPr>
            <a:endParaRPr lang="en-US" dirty="0">
              <a:latin typeface="Arial" charset="0"/>
              <a:cs typeface="Arial" charset="0"/>
            </a:endParaRPr>
          </a:p>
          <a:p>
            <a:pPr>
              <a:spcBef>
                <a:spcPct val="0"/>
              </a:spcBef>
            </a:pPr>
            <a:endParaRPr lang="en-US" dirty="0">
              <a:latin typeface="Arial" charset="0"/>
              <a:cs typeface="Arial" charset="0"/>
            </a:endParaRPr>
          </a:p>
          <a:p>
            <a:pPr>
              <a:spcBef>
                <a:spcPct val="0"/>
              </a:spcBef>
            </a:pPr>
            <a:endParaRPr lang="en-US" dirty="0">
              <a:latin typeface="Arial" charset="0"/>
              <a:cs typeface="Arial" charset="0"/>
            </a:endParaRPr>
          </a:p>
          <a:p>
            <a:pPr>
              <a:spcBef>
                <a:spcPct val="0"/>
              </a:spcBef>
            </a:pPr>
            <a:endParaRPr lang="en-US" dirty="0">
              <a:latin typeface="Arial" charset="0"/>
              <a:cs typeface="Arial" charset="0"/>
            </a:endParaRPr>
          </a:p>
          <a:p>
            <a:pPr>
              <a:spcBef>
                <a:spcPct val="0"/>
              </a:spcBef>
            </a:pPr>
            <a:endParaRPr lang="en-US" dirty="0">
              <a:latin typeface="Arial" charset="0"/>
              <a:cs typeface="Arial" charset="0"/>
            </a:endParaRPr>
          </a:p>
        </p:txBody>
      </p:sp>
      <p:sp>
        <p:nvSpPr>
          <p:cNvPr id="3" name="Text Placeholder 2">
            <a:extLst>
              <a:ext uri="{FF2B5EF4-FFF2-40B4-BE49-F238E27FC236}">
                <a16:creationId xmlns:a16="http://schemas.microsoft.com/office/drawing/2014/main" id="{9AC40535-25A8-4711-9990-D72138D30F85}"/>
              </a:ext>
            </a:extLst>
          </p:cNvPr>
          <p:cNvSpPr>
            <a:spLocks noGrp="1"/>
          </p:cNvSpPr>
          <p:nvPr>
            <p:ph type="body" sz="quarter" idx="14"/>
          </p:nvPr>
        </p:nvSpPr>
        <p:spPr/>
        <p:txBody>
          <a:bodyPr/>
          <a:lstStyle/>
          <a:p>
            <a:r>
              <a:rPr lang="en-GB" dirty="0"/>
              <a:t>February 2020</a:t>
            </a:r>
          </a:p>
        </p:txBody>
      </p:sp>
      <p:sp>
        <p:nvSpPr>
          <p:cNvPr id="2" name="TextBox 1">
            <a:extLst>
              <a:ext uri="{FF2B5EF4-FFF2-40B4-BE49-F238E27FC236}">
                <a16:creationId xmlns:a16="http://schemas.microsoft.com/office/drawing/2014/main" id="{C5924579-89BC-479F-9DB0-C8CF03A70128}"/>
              </a:ext>
            </a:extLst>
          </p:cNvPr>
          <p:cNvSpPr txBox="1"/>
          <p:nvPr/>
        </p:nvSpPr>
        <p:spPr>
          <a:xfrm>
            <a:off x="325498" y="1594125"/>
            <a:ext cx="5482348" cy="18837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normAutofit/>
          </a:bodyPr>
          <a:lstStyle/>
          <a:p>
            <a:pPr marL="285750" marR="0" indent="-285750" algn="just" defTabSz="914400" rtl="0" fontAlgn="auto" latinLnBrk="0" hangingPunct="0">
              <a:lnSpc>
                <a:spcPct val="90000"/>
              </a:lnSpc>
              <a:spcBef>
                <a:spcPts val="0"/>
              </a:spcBef>
              <a:spcAft>
                <a:spcPts val="0"/>
              </a:spcAft>
              <a:buClrTx/>
              <a:buSzTx/>
              <a:buFont typeface="Arial" panose="020B0604020202020204" pitchFamily="34" charset="0"/>
              <a:buChar char="•"/>
              <a:tabLst/>
            </a:pPr>
            <a:r>
              <a:rPr lang="en-GB" sz="2800" b="0" dirty="0">
                <a:solidFill>
                  <a:schemeClr val="bg1"/>
                </a:solidFill>
                <a:latin typeface="Arial" panose="020B0604020202020204" pitchFamily="34" charset="0"/>
                <a:ea typeface="Arial"/>
                <a:cs typeface="Arial" panose="020B0604020202020204" pitchFamily="34" charset="0"/>
                <a:sym typeface="Arial"/>
              </a:rPr>
              <a:t>Talking to the public</a:t>
            </a:r>
          </a:p>
          <a:p>
            <a:pPr marL="285750" marR="0" indent="-285750" algn="just" defTabSz="914400" rtl="0" fontAlgn="auto" latinLnBrk="0" hangingPunct="0">
              <a:lnSpc>
                <a:spcPct val="90000"/>
              </a:lnSpc>
              <a:spcBef>
                <a:spcPts val="0"/>
              </a:spcBef>
              <a:spcAft>
                <a:spcPts val="0"/>
              </a:spcAft>
              <a:buClrTx/>
              <a:buSzTx/>
              <a:buFont typeface="Arial" panose="020B0604020202020204" pitchFamily="34" charset="0"/>
              <a:buChar char="•"/>
              <a:tabLst/>
            </a:pPr>
            <a:r>
              <a:rPr lang="en-GB" sz="2800" b="0" dirty="0">
                <a:solidFill>
                  <a:schemeClr val="bg1"/>
                </a:solidFill>
                <a:latin typeface="Arial" panose="020B0604020202020204" pitchFamily="34" charset="0"/>
                <a:ea typeface="Arial"/>
                <a:cs typeface="Arial" panose="020B0604020202020204" pitchFamily="34" charset="0"/>
                <a:sym typeface="Arial"/>
              </a:rPr>
              <a:t>Interviewing them at events</a:t>
            </a:r>
          </a:p>
        </p:txBody>
      </p:sp>
      <p:pic>
        <p:nvPicPr>
          <p:cNvPr id="5" name="Picture 4" descr="A group of people in a building&#10;&#10;Description automatically generated with medium confidence">
            <a:extLst>
              <a:ext uri="{FF2B5EF4-FFF2-40B4-BE49-F238E27FC236}">
                <a16:creationId xmlns:a16="http://schemas.microsoft.com/office/drawing/2014/main" id="{7C6CE796-4E1E-412C-A8D5-89BBF85C25C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265154" y="367506"/>
            <a:ext cx="5576455" cy="4182341"/>
          </a:xfrm>
          <a:prstGeom prst="rect">
            <a:avLst/>
          </a:prstGeom>
        </p:spPr>
      </p:pic>
      <p:pic>
        <p:nvPicPr>
          <p:cNvPr id="7" name="Picture 6" descr="A picture containing ceiling, building&#10;&#10;Description automatically generated">
            <a:extLst>
              <a:ext uri="{FF2B5EF4-FFF2-40B4-BE49-F238E27FC236}">
                <a16:creationId xmlns:a16="http://schemas.microsoft.com/office/drawing/2014/main" id="{9C3D1BA2-CA58-4BAC-AC70-4C1C09399515}"/>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524000" y="2728985"/>
            <a:ext cx="5015345" cy="3761509"/>
          </a:xfrm>
          <a:prstGeom prst="rect">
            <a:avLst/>
          </a:prstGeom>
        </p:spPr>
      </p:pic>
    </p:spTree>
    <p:extLst>
      <p:ext uri="{BB962C8B-B14F-4D97-AF65-F5344CB8AC3E}">
        <p14:creationId xmlns:p14="http://schemas.microsoft.com/office/powerpoint/2010/main" val="968049033"/>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hape 104"/>
          <p:cNvSpPr>
            <a:spLocks noGrp="1"/>
          </p:cNvSpPr>
          <p:nvPr>
            <p:ph type="body" idx="14"/>
          </p:nvPr>
        </p:nvSpPr>
        <p:spPr>
          <a:xfrm>
            <a:off x="444499" y="904875"/>
            <a:ext cx="11278109" cy="754063"/>
          </a:xfrm>
        </p:spPr>
        <p:txBody>
          <a:bodyPr/>
          <a:lstStyle/>
          <a:p>
            <a:pPr>
              <a:spcBef>
                <a:spcPct val="0"/>
              </a:spcBef>
            </a:pPr>
            <a:endParaRPr lang="en-US" dirty="0">
              <a:latin typeface="Arial" charset="0"/>
              <a:cs typeface="Arial" charset="0"/>
            </a:endParaRPr>
          </a:p>
          <a:p>
            <a:pPr>
              <a:spcBef>
                <a:spcPct val="0"/>
              </a:spcBef>
            </a:pPr>
            <a:endParaRPr lang="en-US" dirty="0">
              <a:latin typeface="Arial" charset="0"/>
              <a:cs typeface="Arial" charset="0"/>
            </a:endParaRPr>
          </a:p>
          <a:p>
            <a:pPr>
              <a:spcBef>
                <a:spcPct val="0"/>
              </a:spcBef>
            </a:pPr>
            <a:endParaRPr lang="en-US" dirty="0">
              <a:latin typeface="Arial" charset="0"/>
              <a:cs typeface="Arial" charset="0"/>
            </a:endParaRPr>
          </a:p>
          <a:p>
            <a:pPr>
              <a:spcBef>
                <a:spcPct val="0"/>
              </a:spcBef>
            </a:pPr>
            <a:endParaRPr lang="en-US" dirty="0">
              <a:latin typeface="Arial" charset="0"/>
              <a:cs typeface="Arial" charset="0"/>
            </a:endParaRPr>
          </a:p>
          <a:p>
            <a:pPr>
              <a:spcBef>
                <a:spcPct val="0"/>
              </a:spcBef>
            </a:pPr>
            <a:endParaRPr lang="en-US" dirty="0">
              <a:latin typeface="Arial" charset="0"/>
              <a:cs typeface="Arial" charset="0"/>
            </a:endParaRPr>
          </a:p>
        </p:txBody>
      </p:sp>
      <p:sp>
        <p:nvSpPr>
          <p:cNvPr id="3" name="Text Placeholder 2">
            <a:extLst>
              <a:ext uri="{FF2B5EF4-FFF2-40B4-BE49-F238E27FC236}">
                <a16:creationId xmlns:a16="http://schemas.microsoft.com/office/drawing/2014/main" id="{9AC40535-25A8-4711-9990-D72138D30F85}"/>
              </a:ext>
            </a:extLst>
          </p:cNvPr>
          <p:cNvSpPr>
            <a:spLocks noGrp="1"/>
          </p:cNvSpPr>
          <p:nvPr>
            <p:ph type="body" sz="quarter" idx="14"/>
          </p:nvPr>
        </p:nvSpPr>
        <p:spPr/>
        <p:txBody>
          <a:bodyPr/>
          <a:lstStyle/>
          <a:p>
            <a:r>
              <a:rPr lang="en-GB" dirty="0"/>
              <a:t>March 2020</a:t>
            </a:r>
          </a:p>
        </p:txBody>
      </p:sp>
      <p:sp>
        <p:nvSpPr>
          <p:cNvPr id="2" name="TextBox 1">
            <a:extLst>
              <a:ext uri="{FF2B5EF4-FFF2-40B4-BE49-F238E27FC236}">
                <a16:creationId xmlns:a16="http://schemas.microsoft.com/office/drawing/2014/main" id="{C5924579-89BC-479F-9DB0-C8CF03A70128}"/>
              </a:ext>
            </a:extLst>
          </p:cNvPr>
          <p:cNvSpPr txBox="1"/>
          <p:nvPr/>
        </p:nvSpPr>
        <p:spPr>
          <a:xfrm>
            <a:off x="590843" y="1856935"/>
            <a:ext cx="4326214" cy="32154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noAutofit/>
          </a:bodyPr>
          <a:lstStyle/>
          <a:p>
            <a:pPr marL="285750" marR="0" indent="-285750" defTabSz="914400" rtl="0" fontAlgn="auto" latinLnBrk="0" hangingPunct="0">
              <a:lnSpc>
                <a:spcPct val="90000"/>
              </a:lnSpc>
              <a:spcBef>
                <a:spcPts val="0"/>
              </a:spcBef>
              <a:spcAft>
                <a:spcPts val="0"/>
              </a:spcAft>
              <a:buClrTx/>
              <a:buSzTx/>
              <a:buFont typeface="Arial" panose="020B0604020202020204" pitchFamily="34" charset="0"/>
              <a:buChar char="•"/>
              <a:tabLst/>
            </a:pPr>
            <a:r>
              <a:rPr lang="en-GB" sz="2800" b="0" dirty="0">
                <a:solidFill>
                  <a:srgbClr val="0F3750"/>
                </a:solidFill>
                <a:latin typeface="Arial"/>
                <a:ea typeface="Arial"/>
                <a:cs typeface="Arial"/>
              </a:rPr>
              <a:t>Openness</a:t>
            </a:r>
            <a:endParaRPr lang="en-GB" sz="2800" b="0" dirty="0">
              <a:solidFill>
                <a:srgbClr val="0F3750"/>
              </a:solidFill>
              <a:latin typeface="Arial" panose="020B0604020202020204" pitchFamily="34" charset="0"/>
              <a:ea typeface="Arial"/>
              <a:cs typeface="Arial" panose="020B0604020202020204" pitchFamily="34" charset="0"/>
            </a:endParaRPr>
          </a:p>
          <a:p>
            <a:pPr marL="285750" indent="-285750" fontAlgn="auto" hangingPunct="0">
              <a:lnSpc>
                <a:spcPct val="90000"/>
              </a:lnSpc>
              <a:spcBef>
                <a:spcPts val="0"/>
              </a:spcBef>
              <a:spcAft>
                <a:spcPts val="0"/>
              </a:spcAft>
              <a:buFont typeface="Arial" panose="020B0604020202020204" pitchFamily="34" charset="0"/>
              <a:buChar char="•"/>
            </a:pPr>
            <a:r>
              <a:rPr lang="en-GB" sz="2800" b="0" dirty="0">
                <a:solidFill>
                  <a:srgbClr val="0F3750"/>
                </a:solidFill>
                <a:latin typeface="Arial"/>
                <a:ea typeface="Arial"/>
                <a:cs typeface="Arial"/>
              </a:rPr>
              <a:t>Approachable desks</a:t>
            </a:r>
            <a:endParaRPr lang="en-GB" sz="2800" b="0" dirty="0">
              <a:solidFill>
                <a:srgbClr val="0F3750"/>
              </a:solidFill>
              <a:latin typeface="Arial" panose="020B0604020202020204" pitchFamily="34" charset="0"/>
              <a:ea typeface="Arial"/>
              <a:cs typeface="Arial" panose="020B0604020202020204" pitchFamily="34" charset="0"/>
            </a:endParaRPr>
          </a:p>
          <a:p>
            <a:pPr marL="285750" marR="0" indent="-285750" defTabSz="914400" rtl="0" fontAlgn="auto" latinLnBrk="0" hangingPunct="0">
              <a:lnSpc>
                <a:spcPct val="90000"/>
              </a:lnSpc>
              <a:spcBef>
                <a:spcPts val="0"/>
              </a:spcBef>
              <a:spcAft>
                <a:spcPts val="0"/>
              </a:spcAft>
              <a:buClrTx/>
              <a:buSzTx/>
              <a:buFont typeface="Arial" panose="020B0604020202020204" pitchFamily="34" charset="0"/>
              <a:buChar char="•"/>
              <a:tabLst/>
            </a:pPr>
            <a:r>
              <a:rPr lang="en-GB" sz="2800" b="0" dirty="0">
                <a:solidFill>
                  <a:srgbClr val="0F3750"/>
                </a:solidFill>
                <a:latin typeface="Arial" panose="020B0604020202020204" pitchFamily="34" charset="0"/>
                <a:ea typeface="Arial"/>
                <a:cs typeface="Arial" panose="020B0604020202020204" pitchFamily="34" charset="0"/>
                <a:sym typeface="Arial"/>
              </a:rPr>
              <a:t>High ‘touch’ services</a:t>
            </a:r>
          </a:p>
          <a:p>
            <a:pPr marL="285750" indent="-285750" algn="just" fontAlgn="auto" hangingPunct="0">
              <a:lnSpc>
                <a:spcPct val="90000"/>
              </a:lnSpc>
              <a:spcBef>
                <a:spcPts val="0"/>
              </a:spcBef>
              <a:spcAft>
                <a:spcPts val="0"/>
              </a:spcAft>
              <a:buFont typeface="Arial" panose="020B0604020202020204" pitchFamily="34" charset="0"/>
              <a:buChar char="•"/>
            </a:pPr>
            <a:r>
              <a:rPr lang="en-GB" sz="2800" b="0" dirty="0">
                <a:solidFill>
                  <a:srgbClr val="0F3750"/>
                </a:solidFill>
                <a:latin typeface="Arial"/>
                <a:ea typeface="Arial"/>
                <a:cs typeface="Arial"/>
              </a:rPr>
              <a:t>Volume of visitors</a:t>
            </a:r>
            <a:endParaRPr lang="en-GB" sz="2800" b="0" dirty="0">
              <a:solidFill>
                <a:srgbClr val="0F3750"/>
              </a:solidFill>
              <a:latin typeface="Arial" panose="020B0604020202020204" pitchFamily="34" charset="0"/>
              <a:ea typeface="Arial"/>
              <a:cs typeface="Arial" panose="020B0604020202020204" pitchFamily="34" charset="0"/>
            </a:endParaRPr>
          </a:p>
          <a:p>
            <a:pPr marL="285750" indent="-285750" algn="just">
              <a:lnSpc>
                <a:spcPct val="90000"/>
              </a:lnSpc>
              <a:spcBef>
                <a:spcPts val="0"/>
              </a:spcBef>
              <a:spcAft>
                <a:spcPts val="0"/>
              </a:spcAft>
              <a:buFont typeface="Arial" panose="020B0604020202020204" pitchFamily="34" charset="0"/>
              <a:buChar char="•"/>
            </a:pPr>
            <a:r>
              <a:rPr lang="en-GB" sz="2800" b="0" dirty="0">
                <a:solidFill>
                  <a:srgbClr val="0F3750"/>
                </a:solidFill>
                <a:latin typeface="Arial"/>
                <a:ea typeface="Arial"/>
                <a:cs typeface="Arial"/>
              </a:rPr>
              <a:t>Long opening hours</a:t>
            </a:r>
            <a:endParaRPr lang="en-GB" sz="2800" b="0" dirty="0">
              <a:solidFill>
                <a:srgbClr val="0F3750"/>
              </a:solidFill>
              <a:latin typeface="Arial"/>
              <a:ea typeface="Arial"/>
              <a:cs typeface="Arial"/>
              <a:sym typeface="Arial"/>
            </a:endParaRPr>
          </a:p>
          <a:p>
            <a:pPr marL="285750" marR="0" indent="-285750" algn="just" defTabSz="914400" rtl="0" fontAlgn="auto" latinLnBrk="0" hangingPunct="0">
              <a:lnSpc>
                <a:spcPct val="90000"/>
              </a:lnSpc>
              <a:spcBef>
                <a:spcPts val="0"/>
              </a:spcBef>
              <a:spcAft>
                <a:spcPts val="0"/>
              </a:spcAft>
              <a:buClrTx/>
              <a:buSzTx/>
              <a:buFont typeface="Arial" panose="020B0604020202020204" pitchFamily="34" charset="0"/>
              <a:buChar char="•"/>
              <a:tabLst/>
            </a:pPr>
            <a:r>
              <a:rPr lang="en-GB" sz="2800" b="0" dirty="0">
                <a:solidFill>
                  <a:srgbClr val="0F3750"/>
                </a:solidFill>
                <a:latin typeface="Arial" panose="020B0604020202020204" pitchFamily="34" charset="0"/>
                <a:ea typeface="Arial"/>
                <a:cs typeface="Arial" panose="020B0604020202020204" pitchFamily="34" charset="0"/>
                <a:sym typeface="Arial"/>
              </a:rPr>
              <a:t>Future we did not plan for…</a:t>
            </a:r>
          </a:p>
        </p:txBody>
      </p:sp>
      <p:pic>
        <p:nvPicPr>
          <p:cNvPr id="5" name="Picture 4">
            <a:extLst>
              <a:ext uri="{FF2B5EF4-FFF2-40B4-BE49-F238E27FC236}">
                <a16:creationId xmlns:a16="http://schemas.microsoft.com/office/drawing/2014/main" id="{25B70CB3-842B-4BF6-A4C5-4952B7DEC4BA}"/>
              </a:ext>
            </a:extLst>
          </p:cNvPr>
          <p:cNvPicPr>
            <a:picLocks noChangeAspect="1"/>
          </p:cNvPicPr>
          <p:nvPr/>
        </p:nvPicPr>
        <p:blipFill>
          <a:blip r:embed="rId3"/>
          <a:stretch>
            <a:fillRect/>
          </a:stretch>
        </p:blipFill>
        <p:spPr>
          <a:xfrm>
            <a:off x="5120640" y="481454"/>
            <a:ext cx="6942162" cy="4316270"/>
          </a:xfrm>
          <a:prstGeom prst="rect">
            <a:avLst/>
          </a:prstGeom>
        </p:spPr>
      </p:pic>
      <p:pic>
        <p:nvPicPr>
          <p:cNvPr id="6" name="Picture 5" descr="Shape&#10;&#10;Description automatically generated with low confidence">
            <a:extLst>
              <a:ext uri="{FF2B5EF4-FFF2-40B4-BE49-F238E27FC236}">
                <a16:creationId xmlns:a16="http://schemas.microsoft.com/office/drawing/2014/main" id="{822D8D76-E950-46A2-BF71-E4149CC9D3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0144" y="1970334"/>
            <a:ext cx="2213765" cy="2213765"/>
          </a:xfrm>
          <a:prstGeom prst="rect">
            <a:avLst/>
          </a:prstGeom>
        </p:spPr>
      </p:pic>
      <p:pic>
        <p:nvPicPr>
          <p:cNvPr id="8" name="Picture 7" descr="Shape&#10;&#10;Description automatically generated with low confidence">
            <a:extLst>
              <a:ext uri="{FF2B5EF4-FFF2-40B4-BE49-F238E27FC236}">
                <a16:creationId xmlns:a16="http://schemas.microsoft.com/office/drawing/2014/main" id="{C6B58B96-DF00-452A-AE41-4106C1CCED4E}"/>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632225" y="204851"/>
            <a:ext cx="1481188" cy="1481188"/>
          </a:xfrm>
          <a:prstGeom prst="rect">
            <a:avLst/>
          </a:prstGeom>
        </p:spPr>
      </p:pic>
      <p:pic>
        <p:nvPicPr>
          <p:cNvPr id="10" name="Picture 9" descr="Shape&#10;&#10;Description automatically generated with low confidence">
            <a:extLst>
              <a:ext uri="{FF2B5EF4-FFF2-40B4-BE49-F238E27FC236}">
                <a16:creationId xmlns:a16="http://schemas.microsoft.com/office/drawing/2014/main" id="{36B24449-5FD4-4108-95A0-12A1CE39D0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7057" y="2596210"/>
            <a:ext cx="2843225" cy="2843225"/>
          </a:xfrm>
          <a:prstGeom prst="rect">
            <a:avLst/>
          </a:prstGeom>
        </p:spPr>
      </p:pic>
      <p:pic>
        <p:nvPicPr>
          <p:cNvPr id="12" name="Picture 11" descr="Shape&#10;&#10;Description automatically generated with low confidence">
            <a:extLst>
              <a:ext uri="{FF2B5EF4-FFF2-40B4-BE49-F238E27FC236}">
                <a16:creationId xmlns:a16="http://schemas.microsoft.com/office/drawing/2014/main" id="{B0D88CFD-FDDE-4B8B-B683-1A3683CC86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20109" y="4396617"/>
            <a:ext cx="2539682" cy="2539682"/>
          </a:xfrm>
          <a:prstGeom prst="rect">
            <a:avLst/>
          </a:prstGeom>
        </p:spPr>
      </p:pic>
    </p:spTree>
    <p:extLst>
      <p:ext uri="{BB962C8B-B14F-4D97-AF65-F5344CB8AC3E}">
        <p14:creationId xmlns:p14="http://schemas.microsoft.com/office/powerpoint/2010/main" val="2020543948"/>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hape 104"/>
          <p:cNvSpPr>
            <a:spLocks noGrp="1"/>
          </p:cNvSpPr>
          <p:nvPr>
            <p:ph type="body" idx="14"/>
          </p:nvPr>
        </p:nvSpPr>
        <p:spPr>
          <a:xfrm>
            <a:off x="444499" y="904875"/>
            <a:ext cx="11278109" cy="754063"/>
          </a:xfrm>
        </p:spPr>
        <p:txBody>
          <a:bodyPr/>
          <a:lstStyle/>
          <a:p>
            <a:pPr>
              <a:spcBef>
                <a:spcPct val="0"/>
              </a:spcBef>
            </a:pPr>
            <a:endParaRPr lang="en-US" dirty="0">
              <a:latin typeface="Arial" charset="0"/>
              <a:cs typeface="Arial" charset="0"/>
            </a:endParaRPr>
          </a:p>
          <a:p>
            <a:pPr>
              <a:spcBef>
                <a:spcPct val="0"/>
              </a:spcBef>
            </a:pPr>
            <a:endParaRPr lang="en-US" dirty="0">
              <a:latin typeface="Arial" charset="0"/>
              <a:cs typeface="Arial" charset="0"/>
            </a:endParaRPr>
          </a:p>
          <a:p>
            <a:pPr>
              <a:spcBef>
                <a:spcPct val="0"/>
              </a:spcBef>
            </a:pPr>
            <a:endParaRPr lang="en-US" dirty="0">
              <a:latin typeface="Arial" charset="0"/>
              <a:cs typeface="Arial" charset="0"/>
            </a:endParaRPr>
          </a:p>
          <a:p>
            <a:pPr>
              <a:spcBef>
                <a:spcPct val="0"/>
              </a:spcBef>
            </a:pPr>
            <a:endParaRPr lang="en-US" dirty="0">
              <a:latin typeface="Arial" charset="0"/>
              <a:cs typeface="Arial" charset="0"/>
            </a:endParaRPr>
          </a:p>
          <a:p>
            <a:pPr>
              <a:spcBef>
                <a:spcPct val="0"/>
              </a:spcBef>
            </a:pPr>
            <a:endParaRPr lang="en-US" dirty="0">
              <a:latin typeface="Arial" charset="0"/>
              <a:cs typeface="Arial" charset="0"/>
            </a:endParaRPr>
          </a:p>
        </p:txBody>
      </p:sp>
      <p:sp>
        <p:nvSpPr>
          <p:cNvPr id="3" name="Text Placeholder 2">
            <a:extLst>
              <a:ext uri="{FF2B5EF4-FFF2-40B4-BE49-F238E27FC236}">
                <a16:creationId xmlns:a16="http://schemas.microsoft.com/office/drawing/2014/main" id="{9AC40535-25A8-4711-9990-D72138D30F85}"/>
              </a:ext>
            </a:extLst>
          </p:cNvPr>
          <p:cNvSpPr>
            <a:spLocks noGrp="1"/>
          </p:cNvSpPr>
          <p:nvPr>
            <p:ph type="body" sz="quarter" idx="14"/>
          </p:nvPr>
        </p:nvSpPr>
        <p:spPr/>
        <p:txBody>
          <a:bodyPr/>
          <a:lstStyle/>
          <a:p>
            <a:r>
              <a:rPr lang="en-GB" dirty="0"/>
              <a:t>July 2020</a:t>
            </a:r>
          </a:p>
        </p:txBody>
      </p:sp>
      <p:sp>
        <p:nvSpPr>
          <p:cNvPr id="4" name="TextBox 3">
            <a:extLst>
              <a:ext uri="{FF2B5EF4-FFF2-40B4-BE49-F238E27FC236}">
                <a16:creationId xmlns:a16="http://schemas.microsoft.com/office/drawing/2014/main" id="{E137BFB7-2CC1-4C85-9676-E0560B5DD602}"/>
              </a:ext>
            </a:extLst>
          </p:cNvPr>
          <p:cNvSpPr txBox="1"/>
          <p:nvPr/>
        </p:nvSpPr>
        <p:spPr>
          <a:xfrm>
            <a:off x="590843" y="1856935"/>
            <a:ext cx="5336005" cy="13786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normAutofit/>
          </a:bodyPr>
          <a:lstStyle/>
          <a:p>
            <a:pPr marL="0" marR="0" indent="0" algn="just" defTabSz="914400" rtl="0" fontAlgn="auto" latinLnBrk="0" hangingPunct="0">
              <a:lnSpc>
                <a:spcPct val="90000"/>
              </a:lnSpc>
              <a:spcBef>
                <a:spcPts val="0"/>
              </a:spcBef>
              <a:spcAft>
                <a:spcPts val="0"/>
              </a:spcAft>
              <a:buClrTx/>
              <a:buSzTx/>
              <a:buFontTx/>
              <a:buNone/>
              <a:tabLst/>
            </a:pPr>
            <a:endParaRPr kumimoji="0" lang="en-GB" sz="1800" b="0" u="none" strike="noStrike" cap="none" spc="0" normalizeH="0" baseline="0" dirty="0">
              <a:ln>
                <a:noFill/>
              </a:ln>
              <a:solidFill>
                <a:srgbClr val="FFFFFF"/>
              </a:solidFill>
              <a:effectLst/>
              <a:uFillTx/>
              <a:latin typeface="Arial" panose="020B0604020202020204" pitchFamily="34" charset="0"/>
              <a:ea typeface="Arial"/>
              <a:cs typeface="Arial" panose="020B0604020202020204" pitchFamily="34" charset="0"/>
              <a:sym typeface="Arial"/>
            </a:endParaRPr>
          </a:p>
        </p:txBody>
      </p:sp>
      <p:pic>
        <p:nvPicPr>
          <p:cNvPr id="5" name="Picture 4">
            <a:extLst>
              <a:ext uri="{FF2B5EF4-FFF2-40B4-BE49-F238E27FC236}">
                <a16:creationId xmlns:a16="http://schemas.microsoft.com/office/drawing/2014/main" id="{28092D48-3EBA-4838-9C4E-F9343CCA9178}"/>
              </a:ext>
            </a:extLst>
          </p:cNvPr>
          <p:cNvPicPr>
            <a:picLocks noChangeAspect="1"/>
          </p:cNvPicPr>
          <p:nvPr/>
        </p:nvPicPr>
        <p:blipFill>
          <a:blip r:embed="rId3"/>
          <a:stretch>
            <a:fillRect/>
          </a:stretch>
        </p:blipFill>
        <p:spPr>
          <a:xfrm>
            <a:off x="7584137" y="339750"/>
            <a:ext cx="4302038" cy="3204932"/>
          </a:xfrm>
          <a:prstGeom prst="rect">
            <a:avLst/>
          </a:prstGeom>
        </p:spPr>
      </p:pic>
      <p:pic>
        <p:nvPicPr>
          <p:cNvPr id="7" name="Picture 6">
            <a:extLst>
              <a:ext uri="{FF2B5EF4-FFF2-40B4-BE49-F238E27FC236}">
                <a16:creationId xmlns:a16="http://schemas.microsoft.com/office/drawing/2014/main" id="{0ACC7FC8-BA7E-4C22-8A52-2B701EB88D6D}"/>
              </a:ext>
            </a:extLst>
          </p:cNvPr>
          <p:cNvPicPr>
            <a:picLocks noChangeAspect="1"/>
          </p:cNvPicPr>
          <p:nvPr/>
        </p:nvPicPr>
        <p:blipFill>
          <a:blip r:embed="rId4"/>
          <a:stretch>
            <a:fillRect/>
          </a:stretch>
        </p:blipFill>
        <p:spPr>
          <a:xfrm>
            <a:off x="305825" y="2633516"/>
            <a:ext cx="4313666" cy="3204932"/>
          </a:xfrm>
          <a:prstGeom prst="rect">
            <a:avLst/>
          </a:prstGeom>
        </p:spPr>
      </p:pic>
      <p:pic>
        <p:nvPicPr>
          <p:cNvPr id="6" name="Picture 5" descr="A picture containing floor, indoor, table, green&#10;&#10;Description automatically generated">
            <a:extLst>
              <a:ext uri="{FF2B5EF4-FFF2-40B4-BE49-F238E27FC236}">
                <a16:creationId xmlns:a16="http://schemas.microsoft.com/office/drawing/2014/main" id="{0E752BF3-239F-443C-B8F6-B103E698DBC4}"/>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607864" y="1444818"/>
            <a:ext cx="4059886" cy="5413181"/>
          </a:xfrm>
          <a:prstGeom prst="rect">
            <a:avLst/>
          </a:prstGeom>
        </p:spPr>
      </p:pic>
    </p:spTree>
    <p:extLst>
      <p:ext uri="{BB962C8B-B14F-4D97-AF65-F5344CB8AC3E}">
        <p14:creationId xmlns:p14="http://schemas.microsoft.com/office/powerpoint/2010/main" val="3748414162"/>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1181BC2-6351-49AB-B7DF-6203D3A7BB83}"/>
              </a:ext>
            </a:extLst>
          </p:cNvPr>
          <p:cNvSpPr>
            <a:spLocks noGrp="1"/>
          </p:cNvSpPr>
          <p:nvPr>
            <p:ph type="body" sz="quarter" idx="14"/>
          </p:nvPr>
        </p:nvSpPr>
        <p:spPr/>
        <p:txBody>
          <a:bodyPr/>
          <a:lstStyle/>
          <a:p>
            <a:r>
              <a:rPr lang="en-GB" dirty="0"/>
              <a:t>Back to the future</a:t>
            </a:r>
          </a:p>
        </p:txBody>
      </p:sp>
      <p:pic>
        <p:nvPicPr>
          <p:cNvPr id="9" name="Picture 8">
            <a:extLst>
              <a:ext uri="{FF2B5EF4-FFF2-40B4-BE49-F238E27FC236}">
                <a16:creationId xmlns:a16="http://schemas.microsoft.com/office/drawing/2014/main" id="{85AC5D98-0CEC-4979-A140-3FBCDDB468EA}"/>
              </a:ext>
            </a:extLst>
          </p:cNvPr>
          <p:cNvPicPr>
            <a:picLocks noChangeAspect="1"/>
          </p:cNvPicPr>
          <p:nvPr/>
        </p:nvPicPr>
        <p:blipFill>
          <a:blip r:embed="rId3"/>
          <a:stretch>
            <a:fillRect/>
          </a:stretch>
        </p:blipFill>
        <p:spPr>
          <a:xfrm>
            <a:off x="90473" y="2051184"/>
            <a:ext cx="6005528" cy="3609706"/>
          </a:xfrm>
          <a:prstGeom prst="rect">
            <a:avLst/>
          </a:prstGeom>
        </p:spPr>
      </p:pic>
      <p:pic>
        <p:nvPicPr>
          <p:cNvPr id="11" name="Picture 10">
            <a:extLst>
              <a:ext uri="{FF2B5EF4-FFF2-40B4-BE49-F238E27FC236}">
                <a16:creationId xmlns:a16="http://schemas.microsoft.com/office/drawing/2014/main" id="{2985C5EC-8AAA-4586-A279-34E09592D365}"/>
              </a:ext>
            </a:extLst>
          </p:cNvPr>
          <p:cNvPicPr>
            <a:picLocks noChangeAspect="1"/>
          </p:cNvPicPr>
          <p:nvPr/>
        </p:nvPicPr>
        <p:blipFill>
          <a:blip r:embed="rId4"/>
          <a:stretch>
            <a:fillRect/>
          </a:stretch>
        </p:blipFill>
        <p:spPr>
          <a:xfrm>
            <a:off x="6192093" y="2051184"/>
            <a:ext cx="5909435" cy="3551948"/>
          </a:xfrm>
          <a:prstGeom prst="rect">
            <a:avLst/>
          </a:prstGeom>
        </p:spPr>
      </p:pic>
    </p:spTree>
    <p:extLst>
      <p:ext uri="{BB962C8B-B14F-4D97-AF65-F5344CB8AC3E}">
        <p14:creationId xmlns:p14="http://schemas.microsoft.com/office/powerpoint/2010/main" val="51264631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1181BC2-6351-49AB-B7DF-6203D3A7BB83}"/>
              </a:ext>
            </a:extLst>
          </p:cNvPr>
          <p:cNvSpPr>
            <a:spLocks noGrp="1"/>
          </p:cNvSpPr>
          <p:nvPr>
            <p:ph type="body" sz="quarter" idx="14"/>
          </p:nvPr>
        </p:nvSpPr>
        <p:spPr/>
        <p:txBody>
          <a:bodyPr/>
          <a:lstStyle/>
          <a:p>
            <a:r>
              <a:rPr lang="en-GB" dirty="0"/>
              <a:t>Popularity contest</a:t>
            </a:r>
          </a:p>
        </p:txBody>
      </p:sp>
      <p:sp>
        <p:nvSpPr>
          <p:cNvPr id="4" name="TextBox 3">
            <a:extLst>
              <a:ext uri="{FF2B5EF4-FFF2-40B4-BE49-F238E27FC236}">
                <a16:creationId xmlns:a16="http://schemas.microsoft.com/office/drawing/2014/main" id="{CD36ACBE-6AC5-498B-9591-3BA0B45A5DB2}"/>
              </a:ext>
            </a:extLst>
          </p:cNvPr>
          <p:cNvSpPr txBox="1"/>
          <p:nvPr/>
        </p:nvSpPr>
        <p:spPr>
          <a:xfrm>
            <a:off x="178420" y="1659098"/>
            <a:ext cx="7442696" cy="51989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normAutofit fontScale="92500" lnSpcReduction="20000"/>
          </a:bodyPr>
          <a:lstStyle/>
          <a:p>
            <a:pPr marL="457200" marR="0" indent="-457200" defTabSz="914400" rtl="0" fontAlgn="auto" latinLnBrk="0" hangingPunct="0">
              <a:lnSpc>
                <a:spcPct val="90000"/>
              </a:lnSpc>
              <a:spcBef>
                <a:spcPts val="600"/>
              </a:spcBef>
              <a:spcAft>
                <a:spcPts val="600"/>
              </a:spcAft>
              <a:buClrTx/>
              <a:buSzTx/>
              <a:buFont typeface="Arial" panose="020B0604020202020204" pitchFamily="34" charset="0"/>
              <a:buChar char="•"/>
              <a:tabLst/>
            </a:pPr>
            <a:r>
              <a:rPr kumimoji="0" lang="en-GB" sz="2800" u="none" strike="noStrike" cap="none" spc="0" normalizeH="0" baseline="0" dirty="0">
                <a:ln>
                  <a:noFill/>
                </a:ln>
                <a:solidFill>
                  <a:schemeClr val="bg1"/>
                </a:solidFill>
                <a:effectLst/>
                <a:uFillTx/>
                <a:latin typeface="Arial" panose="020B0604020202020204" pitchFamily="34" charset="0"/>
                <a:ea typeface="Arial"/>
                <a:cs typeface="Arial" panose="020B0604020202020204" pitchFamily="34" charset="0"/>
                <a:sym typeface="Arial"/>
              </a:rPr>
              <a:t>“Quiet” </a:t>
            </a:r>
            <a:r>
              <a:rPr kumimoji="0" lang="en-GB" sz="2800" b="0" u="none" strike="noStrike" cap="none" spc="0" normalizeH="0" baseline="0" dirty="0">
                <a:ln>
                  <a:noFill/>
                </a:ln>
                <a:solidFill>
                  <a:schemeClr val="bg1"/>
                </a:solidFill>
                <a:effectLst/>
                <a:uFillTx/>
                <a:latin typeface="Arial" panose="020B0604020202020204" pitchFamily="34" charset="0"/>
                <a:ea typeface="Arial"/>
                <a:cs typeface="Arial" panose="020B0604020202020204" pitchFamily="34" charset="0"/>
                <a:sym typeface="Arial"/>
              </a:rPr>
              <a:t>floor the most popular on weekdays</a:t>
            </a:r>
          </a:p>
          <a:p>
            <a:pPr marL="457200" marR="0" indent="-457200" defTabSz="914400" rtl="0" fontAlgn="auto" latinLnBrk="0" hangingPunct="0">
              <a:lnSpc>
                <a:spcPct val="90000"/>
              </a:lnSpc>
              <a:spcBef>
                <a:spcPts val="600"/>
              </a:spcBef>
              <a:spcAft>
                <a:spcPts val="600"/>
              </a:spcAft>
              <a:buClrTx/>
              <a:buSzTx/>
              <a:buFont typeface="Arial" panose="020B0604020202020204" pitchFamily="34" charset="0"/>
              <a:buChar char="•"/>
              <a:tabLst/>
            </a:pPr>
            <a:r>
              <a:rPr lang="en-GB" sz="2800" dirty="0">
                <a:solidFill>
                  <a:schemeClr val="bg1"/>
                </a:solidFill>
                <a:latin typeface="Arial" panose="020B0604020202020204" pitchFamily="34" charset="0"/>
                <a:ea typeface="Arial"/>
                <a:cs typeface="Arial" panose="020B0604020202020204" pitchFamily="34" charset="0"/>
                <a:sym typeface="Arial"/>
              </a:rPr>
              <a:t>“Social learning” </a:t>
            </a:r>
            <a:r>
              <a:rPr lang="en-GB" sz="2800" b="0" dirty="0">
                <a:solidFill>
                  <a:schemeClr val="bg1"/>
                </a:solidFill>
                <a:latin typeface="Arial" panose="020B0604020202020204" pitchFamily="34" charset="0"/>
                <a:ea typeface="Arial"/>
                <a:cs typeface="Arial" panose="020B0604020202020204" pitchFamily="34" charset="0"/>
                <a:sym typeface="Arial"/>
              </a:rPr>
              <a:t>most popular area at weekends</a:t>
            </a:r>
          </a:p>
          <a:p>
            <a:pPr marL="457200" marR="0" indent="-457200" defTabSz="914400" rtl="0" fontAlgn="auto" latinLnBrk="0" hangingPunct="0">
              <a:lnSpc>
                <a:spcPct val="90000"/>
              </a:lnSpc>
              <a:spcBef>
                <a:spcPts val="600"/>
              </a:spcBef>
              <a:spcAft>
                <a:spcPts val="600"/>
              </a:spcAft>
              <a:buClrTx/>
              <a:buSzTx/>
              <a:buFont typeface="Arial" panose="020B0604020202020204" pitchFamily="34" charset="0"/>
              <a:buChar char="•"/>
              <a:tabLst/>
            </a:pPr>
            <a:r>
              <a:rPr kumimoji="0" lang="en-GB" sz="2800" u="none" strike="noStrike" cap="none" spc="0" normalizeH="0" baseline="0" dirty="0">
                <a:ln>
                  <a:noFill/>
                </a:ln>
                <a:solidFill>
                  <a:schemeClr val="bg1"/>
                </a:solidFill>
                <a:effectLst/>
                <a:uFillTx/>
                <a:latin typeface="Arial" panose="020B0604020202020204" pitchFamily="34" charset="0"/>
                <a:ea typeface="Arial"/>
                <a:cs typeface="Arial" panose="020B0604020202020204" pitchFamily="34" charset="0"/>
                <a:sym typeface="Arial"/>
              </a:rPr>
              <a:t>“Silent” </a:t>
            </a:r>
            <a:r>
              <a:rPr kumimoji="0" lang="en-GB" sz="2800" b="0" u="none" strike="noStrike" cap="none" spc="0" normalizeH="0" baseline="0" dirty="0">
                <a:ln>
                  <a:noFill/>
                </a:ln>
                <a:solidFill>
                  <a:schemeClr val="bg1"/>
                </a:solidFill>
                <a:effectLst/>
                <a:uFillTx/>
                <a:latin typeface="Arial" panose="020B0604020202020204" pitchFamily="34" charset="0"/>
                <a:ea typeface="Arial"/>
                <a:cs typeface="Arial" panose="020B0604020202020204" pitchFamily="34" charset="0"/>
                <a:sym typeface="Arial"/>
              </a:rPr>
              <a:t>floor has been the least popular since post-pandemic re-opening – bu</a:t>
            </a:r>
            <a:r>
              <a:rPr lang="en-GB" sz="2800" b="0" dirty="0">
                <a:solidFill>
                  <a:schemeClr val="bg1"/>
                </a:solidFill>
                <a:latin typeface="Arial" panose="020B0604020202020204" pitchFamily="34" charset="0"/>
                <a:ea typeface="Arial"/>
                <a:cs typeface="Arial" panose="020B0604020202020204" pitchFamily="34" charset="0"/>
                <a:sym typeface="Arial"/>
              </a:rPr>
              <a:t>t then all floors are single study space</a:t>
            </a:r>
          </a:p>
          <a:p>
            <a:pPr marL="457200" marR="0" indent="-457200" defTabSz="914400" rtl="0" fontAlgn="auto" latinLnBrk="0" hangingPunct="0">
              <a:lnSpc>
                <a:spcPct val="90000"/>
              </a:lnSpc>
              <a:spcBef>
                <a:spcPts val="600"/>
              </a:spcBef>
              <a:spcAft>
                <a:spcPts val="600"/>
              </a:spcAft>
              <a:buClrTx/>
              <a:buSzTx/>
              <a:buFont typeface="Arial" panose="020B0604020202020204" pitchFamily="34" charset="0"/>
              <a:buChar char="•"/>
              <a:tabLst/>
            </a:pPr>
            <a:r>
              <a:rPr kumimoji="0" lang="en-GB" sz="2800" u="none" strike="noStrike" cap="none" spc="0" normalizeH="0" baseline="0" dirty="0">
                <a:ln>
                  <a:noFill/>
                </a:ln>
                <a:solidFill>
                  <a:schemeClr val="bg1"/>
                </a:solidFill>
                <a:effectLst/>
                <a:uFillTx/>
                <a:latin typeface="Arial" panose="020B0604020202020204" pitchFamily="34" charset="0"/>
                <a:ea typeface="Arial"/>
                <a:cs typeface="Arial" panose="020B0604020202020204" pitchFamily="34" charset="0"/>
                <a:sym typeface="Arial"/>
              </a:rPr>
              <a:t>Group study </a:t>
            </a:r>
            <a:r>
              <a:rPr kumimoji="0" lang="en-GB" sz="2800" b="0" u="none" strike="noStrike" cap="none" spc="0" normalizeH="0" baseline="0" dirty="0">
                <a:ln>
                  <a:noFill/>
                </a:ln>
                <a:solidFill>
                  <a:schemeClr val="bg1"/>
                </a:solidFill>
                <a:effectLst/>
                <a:uFillTx/>
                <a:latin typeface="Arial" panose="020B0604020202020204" pitchFamily="34" charset="0"/>
                <a:ea typeface="Arial"/>
                <a:cs typeface="Arial" panose="020B0604020202020204" pitchFamily="34" charset="0"/>
                <a:sym typeface="Arial"/>
              </a:rPr>
              <a:t>rooms remain popular for individual use</a:t>
            </a:r>
          </a:p>
          <a:p>
            <a:pPr marL="457200" marR="0" indent="-457200" defTabSz="914400" rtl="0" fontAlgn="auto" latinLnBrk="0" hangingPunct="0">
              <a:lnSpc>
                <a:spcPct val="90000"/>
              </a:lnSpc>
              <a:spcBef>
                <a:spcPts val="600"/>
              </a:spcBef>
              <a:spcAft>
                <a:spcPts val="600"/>
              </a:spcAft>
              <a:buClrTx/>
              <a:buSzTx/>
              <a:buFont typeface="Arial" panose="020B0604020202020204" pitchFamily="34" charset="0"/>
              <a:buChar char="•"/>
              <a:tabLst/>
            </a:pPr>
            <a:r>
              <a:rPr kumimoji="0" lang="en-GB" sz="2800" u="none" strike="noStrike" cap="none" spc="0" normalizeH="0" baseline="0" dirty="0">
                <a:ln>
                  <a:noFill/>
                </a:ln>
                <a:solidFill>
                  <a:schemeClr val="bg1"/>
                </a:solidFill>
                <a:effectLst/>
                <a:uFillTx/>
                <a:latin typeface="Arial" panose="020B0604020202020204" pitchFamily="34" charset="0"/>
                <a:ea typeface="Arial"/>
                <a:cs typeface="Arial" panose="020B0604020202020204" pitchFamily="34" charset="0"/>
                <a:sym typeface="Arial"/>
              </a:rPr>
              <a:t>Silent pods </a:t>
            </a:r>
            <a:r>
              <a:rPr kumimoji="0" lang="en-GB" sz="2800" b="0" u="none" strike="noStrike" cap="none" spc="0" normalizeH="0" baseline="0" dirty="0">
                <a:ln>
                  <a:noFill/>
                </a:ln>
                <a:solidFill>
                  <a:schemeClr val="bg1"/>
                </a:solidFill>
                <a:effectLst/>
                <a:uFillTx/>
                <a:latin typeface="Arial" panose="020B0604020202020204" pitchFamily="34" charset="0"/>
                <a:ea typeface="Arial"/>
                <a:cs typeface="Arial" panose="020B0604020202020204" pitchFamily="34" charset="0"/>
                <a:sym typeface="Arial"/>
              </a:rPr>
              <a:t>– leas</a:t>
            </a:r>
            <a:r>
              <a:rPr lang="en-GB" sz="2800" b="0" dirty="0">
                <a:solidFill>
                  <a:schemeClr val="bg1"/>
                </a:solidFill>
                <a:latin typeface="Arial" panose="020B0604020202020204" pitchFamily="34" charset="0"/>
                <a:ea typeface="Arial"/>
                <a:cs typeface="Arial" panose="020B0604020202020204" pitchFamily="34" charset="0"/>
                <a:sym typeface="Arial"/>
              </a:rPr>
              <a:t>t popular but were most popular in old library!</a:t>
            </a:r>
          </a:p>
          <a:p>
            <a:pPr marL="457200" marR="0" indent="-457200" defTabSz="914400" rtl="0" fontAlgn="auto" latinLnBrk="0" hangingPunct="0">
              <a:lnSpc>
                <a:spcPct val="90000"/>
              </a:lnSpc>
              <a:spcBef>
                <a:spcPts val="600"/>
              </a:spcBef>
              <a:spcAft>
                <a:spcPts val="600"/>
              </a:spcAft>
              <a:buClrTx/>
              <a:buSzTx/>
              <a:buFont typeface="Arial" panose="020B0604020202020204" pitchFamily="34" charset="0"/>
              <a:buChar char="•"/>
              <a:tabLst/>
            </a:pPr>
            <a:r>
              <a:rPr kumimoji="0" lang="en-GB" sz="2800" u="none" strike="noStrike" cap="none" spc="0" normalizeH="0" baseline="0" dirty="0">
                <a:ln>
                  <a:noFill/>
                </a:ln>
                <a:solidFill>
                  <a:schemeClr val="bg1"/>
                </a:solidFill>
                <a:effectLst/>
                <a:uFillTx/>
                <a:latin typeface="Arial" panose="020B0604020202020204" pitchFamily="34" charset="0"/>
                <a:ea typeface="Arial"/>
                <a:cs typeface="Arial" panose="020B0604020202020204" pitchFamily="34" charset="0"/>
                <a:sym typeface="Arial"/>
              </a:rPr>
              <a:t>PC spaces</a:t>
            </a:r>
            <a:r>
              <a:rPr kumimoji="0" lang="en-GB" sz="2800" b="0" u="none" strike="noStrike" cap="none" spc="0" normalizeH="0" baseline="0" dirty="0">
                <a:ln>
                  <a:noFill/>
                </a:ln>
                <a:solidFill>
                  <a:schemeClr val="bg1"/>
                </a:solidFill>
                <a:effectLst/>
                <a:uFillTx/>
                <a:latin typeface="Arial" panose="020B0604020202020204" pitchFamily="34" charset="0"/>
                <a:ea typeface="Arial"/>
                <a:cs typeface="Arial" panose="020B0604020202020204" pitchFamily="34" charset="0"/>
                <a:sym typeface="Arial"/>
              </a:rPr>
              <a:t> popular, especially where work can be laid out</a:t>
            </a:r>
            <a:endParaRPr lang="en-GB" sz="2800" b="0" dirty="0">
              <a:solidFill>
                <a:schemeClr val="bg1"/>
              </a:solidFill>
              <a:latin typeface="Arial" panose="020B0604020202020204" pitchFamily="34" charset="0"/>
              <a:ea typeface="Arial"/>
              <a:cs typeface="Arial" panose="020B0604020202020204" pitchFamily="34" charset="0"/>
              <a:sym typeface="Arial"/>
            </a:endParaRPr>
          </a:p>
          <a:p>
            <a:pPr marL="457200" marR="0" indent="-457200" defTabSz="914400" rtl="0" fontAlgn="auto" latinLnBrk="0" hangingPunct="0">
              <a:lnSpc>
                <a:spcPct val="90000"/>
              </a:lnSpc>
              <a:spcBef>
                <a:spcPts val="600"/>
              </a:spcBef>
              <a:spcAft>
                <a:spcPts val="600"/>
              </a:spcAft>
              <a:buClrTx/>
              <a:buSzTx/>
              <a:buFont typeface="Arial" panose="020B0604020202020204" pitchFamily="34" charset="0"/>
              <a:buChar char="•"/>
              <a:tabLst/>
            </a:pPr>
            <a:r>
              <a:rPr kumimoji="0" lang="en-GB" sz="2800" u="none" strike="noStrike" cap="none" spc="0" normalizeH="0" baseline="0" dirty="0">
                <a:ln>
                  <a:noFill/>
                </a:ln>
                <a:solidFill>
                  <a:schemeClr val="bg1"/>
                </a:solidFill>
                <a:effectLst/>
                <a:uFillTx/>
                <a:latin typeface="Arial" panose="020B0604020202020204" pitchFamily="34" charset="0"/>
                <a:ea typeface="Arial"/>
                <a:cs typeface="Arial" panose="020B0604020202020204" pitchFamily="34" charset="0"/>
                <a:sym typeface="Arial"/>
              </a:rPr>
              <a:t>Work benches </a:t>
            </a:r>
            <a:r>
              <a:rPr kumimoji="0" lang="en-GB" sz="2800" b="0" u="none" strike="noStrike" cap="none" spc="0" normalizeH="0" baseline="0" dirty="0">
                <a:ln>
                  <a:noFill/>
                </a:ln>
                <a:solidFill>
                  <a:schemeClr val="bg1"/>
                </a:solidFill>
                <a:effectLst/>
                <a:uFillTx/>
                <a:latin typeface="Arial" panose="020B0604020202020204" pitchFamily="34" charset="0"/>
                <a:ea typeface="Arial"/>
                <a:cs typeface="Arial" panose="020B0604020202020204" pitchFamily="34" charset="0"/>
                <a:sym typeface="Arial"/>
              </a:rPr>
              <a:t>the most successful choice of furniture</a:t>
            </a:r>
          </a:p>
        </p:txBody>
      </p:sp>
      <p:pic>
        <p:nvPicPr>
          <p:cNvPr id="5" name="Picture 4" descr="A picture containing indoor, ceiling, floor, building&#10;&#10;Description automatically generated">
            <a:extLst>
              <a:ext uri="{FF2B5EF4-FFF2-40B4-BE49-F238E27FC236}">
                <a16:creationId xmlns:a16="http://schemas.microsoft.com/office/drawing/2014/main" id="{06E9D218-72DA-4AB5-BCD1-662EA0A978B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21116" y="0"/>
            <a:ext cx="4570884" cy="6858000"/>
          </a:xfrm>
          <a:prstGeom prst="rect">
            <a:avLst/>
          </a:prstGeom>
        </p:spPr>
      </p:pic>
    </p:spTree>
    <p:extLst>
      <p:ext uri="{BB962C8B-B14F-4D97-AF65-F5344CB8AC3E}">
        <p14:creationId xmlns:p14="http://schemas.microsoft.com/office/powerpoint/2010/main" val="3418822590"/>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9B4BE2B-4D8A-4C90-BB16-0E767C722250}"/>
              </a:ext>
            </a:extLst>
          </p:cNvPr>
          <p:cNvSpPr>
            <a:spLocks noGrp="1"/>
          </p:cNvSpPr>
          <p:nvPr>
            <p:ph type="body" sz="quarter" idx="14"/>
          </p:nvPr>
        </p:nvSpPr>
        <p:spPr/>
        <p:txBody>
          <a:bodyPr/>
          <a:lstStyle/>
          <a:p>
            <a:r>
              <a:rPr lang="en-GB" dirty="0"/>
              <a:t>Opportunities</a:t>
            </a:r>
          </a:p>
        </p:txBody>
      </p:sp>
      <p:sp>
        <p:nvSpPr>
          <p:cNvPr id="4" name="Text Placeholder 3">
            <a:extLst>
              <a:ext uri="{FF2B5EF4-FFF2-40B4-BE49-F238E27FC236}">
                <a16:creationId xmlns:a16="http://schemas.microsoft.com/office/drawing/2014/main" id="{27E57DFF-A184-45F9-9749-7FBC7E55269A}"/>
              </a:ext>
            </a:extLst>
          </p:cNvPr>
          <p:cNvSpPr>
            <a:spLocks noGrp="1"/>
          </p:cNvSpPr>
          <p:nvPr>
            <p:ph type="body" sz="half" idx="15"/>
          </p:nvPr>
        </p:nvSpPr>
        <p:spPr>
          <a:xfrm>
            <a:off x="354324" y="1690558"/>
            <a:ext cx="5662699" cy="4351338"/>
          </a:xfrm>
        </p:spPr>
        <p:txBody>
          <a:bodyPr/>
          <a:lstStyle/>
          <a:p>
            <a:pPr marL="571500" indent="-571500">
              <a:buFont typeface="Arial" panose="020B0604020202020204" pitchFamily="34" charset="0"/>
              <a:buChar char="•"/>
            </a:pPr>
            <a:r>
              <a:rPr lang="en-GB" dirty="0">
                <a:solidFill>
                  <a:schemeClr val="accent1">
                    <a:lumMod val="50000"/>
                  </a:schemeClr>
                </a:solidFill>
              </a:rPr>
              <a:t>Information Centres – one stop shop for all 1</a:t>
            </a:r>
            <a:r>
              <a:rPr lang="en-GB" baseline="30000" dirty="0">
                <a:solidFill>
                  <a:schemeClr val="accent1">
                    <a:lumMod val="50000"/>
                  </a:schemeClr>
                </a:solidFill>
              </a:rPr>
              <a:t>st</a:t>
            </a:r>
            <a:r>
              <a:rPr lang="en-GB" dirty="0">
                <a:solidFill>
                  <a:schemeClr val="accent1">
                    <a:lumMod val="50000"/>
                  </a:schemeClr>
                </a:solidFill>
              </a:rPr>
              <a:t> line student enquiries – democratic approach</a:t>
            </a:r>
          </a:p>
          <a:p>
            <a:pPr marL="571500" indent="-571500">
              <a:buFont typeface="Arial" panose="020B0604020202020204" pitchFamily="34" charset="0"/>
              <a:buChar char="•"/>
            </a:pPr>
            <a:r>
              <a:rPr lang="en-GB" dirty="0">
                <a:solidFill>
                  <a:schemeClr val="accent1">
                    <a:lumMod val="50000"/>
                  </a:schemeClr>
                </a:solidFill>
              </a:rPr>
              <a:t>Open days – welcoming space for parents as well as applicants</a:t>
            </a:r>
          </a:p>
          <a:p>
            <a:pPr marL="571500" indent="-571500">
              <a:buFont typeface="Arial" panose="020B0604020202020204" pitchFamily="34" charset="0"/>
              <a:buChar char="•"/>
            </a:pPr>
            <a:r>
              <a:rPr lang="en-GB" dirty="0">
                <a:solidFill>
                  <a:schemeClr val="accent1">
                    <a:lumMod val="50000"/>
                  </a:schemeClr>
                </a:solidFill>
              </a:rPr>
              <a:t>Performance and the arts</a:t>
            </a:r>
          </a:p>
          <a:p>
            <a:pPr marL="571500" indent="-571500">
              <a:buFont typeface="Arial" panose="020B0604020202020204" pitchFamily="34" charset="0"/>
              <a:buChar char="•"/>
            </a:pPr>
            <a:r>
              <a:rPr lang="en-GB" dirty="0">
                <a:solidFill>
                  <a:schemeClr val="accent1">
                    <a:lumMod val="50000"/>
                  </a:schemeClr>
                </a:solidFill>
              </a:rPr>
              <a:t>Archives / public / exhibitions</a:t>
            </a:r>
          </a:p>
          <a:p>
            <a:pPr marL="571500" indent="-571500">
              <a:buFont typeface="Arial" panose="020B0604020202020204" pitchFamily="34" charset="0"/>
              <a:buChar char="•"/>
            </a:pPr>
            <a:r>
              <a:rPr lang="en-GB" dirty="0">
                <a:solidFill>
                  <a:schemeClr val="accent1">
                    <a:lumMod val="50000"/>
                  </a:schemeClr>
                </a:solidFill>
              </a:rPr>
              <a:t>Community use e.g. creative writing group for the homeless</a:t>
            </a:r>
          </a:p>
          <a:p>
            <a:endParaRPr lang="en-GB" dirty="0"/>
          </a:p>
          <a:p>
            <a:endParaRPr lang="en-GB" dirty="0"/>
          </a:p>
        </p:txBody>
      </p:sp>
      <p:pic>
        <p:nvPicPr>
          <p:cNvPr id="7" name="Picture Placeholder 6" descr="A picture containing floor, indoor, furniture&#10;&#10;Description automatically generated">
            <a:extLst>
              <a:ext uri="{FF2B5EF4-FFF2-40B4-BE49-F238E27FC236}">
                <a16:creationId xmlns:a16="http://schemas.microsoft.com/office/drawing/2014/main" id="{B5249703-C79E-4E94-8CE6-BCD8B457727D}"/>
              </a:ext>
            </a:extLst>
          </p:cNvPr>
          <p:cNvPicPr>
            <a:picLocks noGrp="1" noChangeAspect="1"/>
          </p:cNvPicPr>
          <p:nvPr>
            <p:ph type="pic" idx="16"/>
          </p:nvPr>
        </p:nvPicPr>
        <p:blipFill>
          <a:blip r:embed="rId3" cstate="email">
            <a:extLst>
              <a:ext uri="{28A0092B-C50C-407E-A947-70E740481C1C}">
                <a14:useLocalDpi xmlns:a14="http://schemas.microsoft.com/office/drawing/2010/main" val="0"/>
              </a:ext>
            </a:extLst>
          </a:blip>
          <a:srcRect l="16745" r="16745"/>
          <a:stretch>
            <a:fillRect/>
          </a:stretch>
        </p:blipFill>
        <p:spPr/>
      </p:pic>
    </p:spTree>
    <p:extLst>
      <p:ext uri="{BB962C8B-B14F-4D97-AF65-F5344CB8AC3E}">
        <p14:creationId xmlns:p14="http://schemas.microsoft.com/office/powerpoint/2010/main" val="1636123082"/>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hape 104"/>
          <p:cNvSpPr>
            <a:spLocks noGrp="1"/>
          </p:cNvSpPr>
          <p:nvPr>
            <p:ph type="body" idx="14"/>
          </p:nvPr>
        </p:nvSpPr>
        <p:spPr>
          <a:xfrm>
            <a:off x="444499" y="904875"/>
            <a:ext cx="11278109" cy="754063"/>
          </a:xfrm>
        </p:spPr>
        <p:txBody>
          <a:bodyPr/>
          <a:lstStyle/>
          <a:p>
            <a:pPr>
              <a:spcBef>
                <a:spcPct val="0"/>
              </a:spcBef>
            </a:pPr>
            <a:endParaRPr lang="en-US" dirty="0">
              <a:latin typeface="Arial" charset="0"/>
              <a:cs typeface="Arial" charset="0"/>
            </a:endParaRPr>
          </a:p>
          <a:p>
            <a:pPr>
              <a:spcBef>
                <a:spcPct val="0"/>
              </a:spcBef>
            </a:pPr>
            <a:endParaRPr lang="en-US" dirty="0">
              <a:latin typeface="Arial" charset="0"/>
              <a:cs typeface="Arial" charset="0"/>
            </a:endParaRPr>
          </a:p>
          <a:p>
            <a:pPr>
              <a:spcBef>
                <a:spcPct val="0"/>
              </a:spcBef>
            </a:pPr>
            <a:endParaRPr lang="en-US" dirty="0">
              <a:latin typeface="Arial" charset="0"/>
              <a:cs typeface="Arial" charset="0"/>
            </a:endParaRPr>
          </a:p>
          <a:p>
            <a:pPr>
              <a:spcBef>
                <a:spcPct val="0"/>
              </a:spcBef>
            </a:pPr>
            <a:endParaRPr lang="en-US" dirty="0">
              <a:latin typeface="Arial" charset="0"/>
              <a:cs typeface="Arial" charset="0"/>
            </a:endParaRPr>
          </a:p>
          <a:p>
            <a:pPr>
              <a:spcBef>
                <a:spcPct val="0"/>
              </a:spcBef>
            </a:pPr>
            <a:endParaRPr lang="en-US" dirty="0">
              <a:latin typeface="Arial" charset="0"/>
              <a:cs typeface="Arial" charset="0"/>
            </a:endParaRPr>
          </a:p>
        </p:txBody>
      </p:sp>
      <p:sp>
        <p:nvSpPr>
          <p:cNvPr id="3" name="Text Placeholder 2">
            <a:extLst>
              <a:ext uri="{FF2B5EF4-FFF2-40B4-BE49-F238E27FC236}">
                <a16:creationId xmlns:a16="http://schemas.microsoft.com/office/drawing/2014/main" id="{9AC40535-25A8-4711-9990-D72138D30F85}"/>
              </a:ext>
            </a:extLst>
          </p:cNvPr>
          <p:cNvSpPr>
            <a:spLocks noGrp="1"/>
          </p:cNvSpPr>
          <p:nvPr>
            <p:ph type="body" sz="quarter" idx="14"/>
          </p:nvPr>
        </p:nvSpPr>
        <p:spPr/>
        <p:txBody>
          <a:bodyPr/>
          <a:lstStyle/>
          <a:p>
            <a:r>
              <a:rPr lang="en-GB" dirty="0"/>
              <a:t>Where could it go?</a:t>
            </a:r>
          </a:p>
        </p:txBody>
      </p:sp>
      <p:sp>
        <p:nvSpPr>
          <p:cNvPr id="4" name="TextBox 3">
            <a:extLst>
              <a:ext uri="{FF2B5EF4-FFF2-40B4-BE49-F238E27FC236}">
                <a16:creationId xmlns:a16="http://schemas.microsoft.com/office/drawing/2014/main" id="{E137BFB7-2CC1-4C85-9676-E0560B5DD602}"/>
              </a:ext>
            </a:extLst>
          </p:cNvPr>
          <p:cNvSpPr txBox="1"/>
          <p:nvPr/>
        </p:nvSpPr>
        <p:spPr>
          <a:xfrm>
            <a:off x="590843" y="1856935"/>
            <a:ext cx="5921469" cy="43797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normAutofit/>
          </a:bodyPr>
          <a:lstStyle/>
          <a:p>
            <a:pPr marL="0" marR="0" indent="0" algn="ctr" defTabSz="914400" rtl="0" fontAlgn="auto" latinLnBrk="0" hangingPunct="0">
              <a:lnSpc>
                <a:spcPct val="90000"/>
              </a:lnSpc>
              <a:spcBef>
                <a:spcPts val="0"/>
              </a:spcBef>
              <a:spcAft>
                <a:spcPts val="0"/>
              </a:spcAft>
              <a:buClrTx/>
              <a:buSzTx/>
              <a:buFontTx/>
              <a:buNone/>
              <a:tabLst/>
            </a:pPr>
            <a:r>
              <a:rPr lang="en-GB" sz="3500" b="0" u="none" strike="noStrike" dirty="0">
                <a:solidFill>
                  <a:srgbClr val="0F3750"/>
                </a:solidFill>
                <a:effectLst/>
                <a:latin typeface="Arial" panose="020B0604020202020204" pitchFamily="34" charset="0"/>
                <a:cs typeface="Arial" panose="020B0604020202020204" pitchFamily="34" charset="0"/>
              </a:rPr>
              <a:t>“</a:t>
            </a:r>
            <a:r>
              <a:rPr lang="en-GB" sz="3500" b="0" dirty="0">
                <a:solidFill>
                  <a:srgbClr val="0F3750"/>
                </a:solidFill>
                <a:latin typeface="Arial" panose="020B0604020202020204" pitchFamily="34" charset="0"/>
                <a:cs typeface="Arial" panose="020B0604020202020204" pitchFamily="34" charset="0"/>
              </a:rPr>
              <a:t>A grown-up climbing frame for students. A three-dimensional town square for the social life that will one day return. Generous and dignified.</a:t>
            </a:r>
            <a:r>
              <a:rPr lang="en-GB" sz="3500" b="0" u="none" strike="noStrike" dirty="0">
                <a:solidFill>
                  <a:srgbClr val="0F3750"/>
                </a:solidFill>
                <a:effectLst/>
                <a:latin typeface="Arial" panose="020B0604020202020204" pitchFamily="34" charset="0"/>
                <a:cs typeface="Arial" panose="020B0604020202020204" pitchFamily="34" charset="0"/>
              </a:rPr>
              <a:t>” </a:t>
            </a:r>
          </a:p>
          <a:p>
            <a:pPr marL="0" marR="0" indent="0" algn="ctr" defTabSz="914400" rtl="0" fontAlgn="auto" latinLnBrk="0" hangingPunct="0">
              <a:lnSpc>
                <a:spcPct val="90000"/>
              </a:lnSpc>
              <a:spcBef>
                <a:spcPts val="0"/>
              </a:spcBef>
              <a:spcAft>
                <a:spcPts val="0"/>
              </a:spcAft>
              <a:buClrTx/>
              <a:buSzTx/>
              <a:buFontTx/>
              <a:buNone/>
              <a:tabLst/>
            </a:pPr>
            <a:endParaRPr lang="en-GB" sz="3500" b="0" u="none" strike="noStrike" dirty="0">
              <a:solidFill>
                <a:srgbClr val="0F3750"/>
              </a:solidFill>
              <a:effectLst/>
              <a:latin typeface="Arial" panose="020B0604020202020204" pitchFamily="34" charset="0"/>
              <a:cs typeface="Arial" panose="020B0604020202020204" pitchFamily="34" charset="0"/>
            </a:endParaRPr>
          </a:p>
          <a:p>
            <a:pPr marL="0" marR="0" indent="0" algn="ctr" defTabSz="914400" rtl="0" fontAlgn="auto" latinLnBrk="0" hangingPunct="0">
              <a:lnSpc>
                <a:spcPct val="90000"/>
              </a:lnSpc>
              <a:spcBef>
                <a:spcPts val="0"/>
              </a:spcBef>
              <a:spcAft>
                <a:spcPts val="0"/>
              </a:spcAft>
              <a:buClrTx/>
              <a:buSzTx/>
              <a:buFontTx/>
              <a:buNone/>
              <a:tabLst/>
            </a:pPr>
            <a:r>
              <a:rPr lang="en-GB" sz="2800" b="0" u="none" strike="noStrike" dirty="0">
                <a:solidFill>
                  <a:srgbClr val="0F3750"/>
                </a:solidFill>
                <a:effectLst/>
                <a:latin typeface="Arial" panose="020B0604020202020204" pitchFamily="34" charset="0"/>
                <a:cs typeface="Arial" panose="020B0604020202020204" pitchFamily="34" charset="0"/>
              </a:rPr>
              <a:t>(Rowan Moore, The Guardian, </a:t>
            </a:r>
          </a:p>
          <a:p>
            <a:pPr marL="0" marR="0" indent="0" algn="ctr" defTabSz="914400" rtl="0" fontAlgn="auto" latinLnBrk="0" hangingPunct="0">
              <a:lnSpc>
                <a:spcPct val="90000"/>
              </a:lnSpc>
              <a:spcBef>
                <a:spcPts val="0"/>
              </a:spcBef>
              <a:spcAft>
                <a:spcPts val="0"/>
              </a:spcAft>
              <a:buClrTx/>
              <a:buSzTx/>
              <a:buFontTx/>
              <a:buNone/>
              <a:tabLst/>
            </a:pPr>
            <a:r>
              <a:rPr lang="en-GB" sz="2800" b="0" u="none" strike="noStrike" dirty="0">
                <a:solidFill>
                  <a:srgbClr val="0F3750"/>
                </a:solidFill>
                <a:effectLst/>
                <a:latin typeface="Arial" panose="020B0604020202020204" pitchFamily="34" charset="0"/>
                <a:cs typeface="Arial" panose="020B0604020202020204" pitchFamily="34" charset="0"/>
              </a:rPr>
              <a:t>27 December 2020)</a:t>
            </a:r>
            <a:endParaRPr kumimoji="0" lang="en-GB" sz="2800" b="0" u="none" strike="noStrike" cap="none" spc="0" normalizeH="0" baseline="0" dirty="0">
              <a:ln>
                <a:noFill/>
              </a:ln>
              <a:solidFill>
                <a:srgbClr val="FFFFFF"/>
              </a:solidFill>
              <a:effectLst/>
              <a:uFillTx/>
              <a:latin typeface="Arial" panose="020B0604020202020204" pitchFamily="34" charset="0"/>
              <a:ea typeface="Arial"/>
              <a:cs typeface="Arial" panose="020B0604020202020204" pitchFamily="34" charset="0"/>
              <a:sym typeface="Arial"/>
            </a:endParaRPr>
          </a:p>
        </p:txBody>
      </p:sp>
      <p:pic>
        <p:nvPicPr>
          <p:cNvPr id="5" name="Picture 4" descr="A building with many balconies&#10;&#10;Description automatically generated with low confidence">
            <a:extLst>
              <a:ext uri="{FF2B5EF4-FFF2-40B4-BE49-F238E27FC236}">
                <a16:creationId xmlns:a16="http://schemas.microsoft.com/office/drawing/2014/main" id="{5A5E5B15-20AC-4A78-86A5-2E5F23D1F6B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21116" y="8558"/>
            <a:ext cx="4570884" cy="6858000"/>
          </a:xfrm>
          <a:prstGeom prst="rect">
            <a:avLst/>
          </a:prstGeom>
        </p:spPr>
      </p:pic>
    </p:spTree>
    <p:extLst>
      <p:ext uri="{BB962C8B-B14F-4D97-AF65-F5344CB8AC3E}">
        <p14:creationId xmlns:p14="http://schemas.microsoft.com/office/powerpoint/2010/main" val="1684929951"/>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0394922-A8AA-40F3-9E1F-D9702CC3EE73}"/>
              </a:ext>
            </a:extLst>
          </p:cNvPr>
          <p:cNvSpPr>
            <a:spLocks noGrp="1"/>
          </p:cNvSpPr>
          <p:nvPr>
            <p:ph type="body" sz="quarter" idx="14"/>
          </p:nvPr>
        </p:nvSpPr>
        <p:spPr/>
        <p:txBody>
          <a:bodyPr/>
          <a:lstStyle/>
          <a:p>
            <a:r>
              <a:rPr lang="en-GB" dirty="0"/>
              <a:t>About Kingston</a:t>
            </a:r>
          </a:p>
        </p:txBody>
      </p:sp>
      <p:sp>
        <p:nvSpPr>
          <p:cNvPr id="4" name="Text Placeholder 3">
            <a:extLst>
              <a:ext uri="{FF2B5EF4-FFF2-40B4-BE49-F238E27FC236}">
                <a16:creationId xmlns:a16="http://schemas.microsoft.com/office/drawing/2014/main" id="{41546710-7654-491D-A915-4C82538EE82F}"/>
              </a:ext>
            </a:extLst>
          </p:cNvPr>
          <p:cNvSpPr>
            <a:spLocks noGrp="1"/>
          </p:cNvSpPr>
          <p:nvPr>
            <p:ph type="body" sz="half" idx="15"/>
          </p:nvPr>
        </p:nvSpPr>
        <p:spPr>
          <a:xfrm>
            <a:off x="444500" y="1659097"/>
            <a:ext cx="5472159" cy="5024336"/>
          </a:xfrm>
        </p:spPr>
        <p:txBody>
          <a:bodyPr/>
          <a:lstStyle/>
          <a:p>
            <a:pPr marL="457200" indent="-457200">
              <a:buFont typeface="Arial" panose="020B0604020202020204" pitchFamily="34" charset="0"/>
              <a:buChar char="•"/>
            </a:pPr>
            <a:r>
              <a:rPr lang="en-GB" sz="2600" b="0" i="0" dirty="0">
                <a:solidFill>
                  <a:srgbClr val="000000"/>
                </a:solidFill>
                <a:effectLst/>
                <a:latin typeface="Arial" panose="020B0604020202020204" pitchFamily="34" charset="0"/>
                <a:cs typeface="Arial" panose="020B0604020202020204" pitchFamily="34" charset="0"/>
              </a:rPr>
              <a:t>13,105 home/European students</a:t>
            </a:r>
          </a:p>
          <a:p>
            <a:pPr marL="457200" indent="-457200">
              <a:buFont typeface="Arial" panose="020B0604020202020204" pitchFamily="34" charset="0"/>
              <a:buChar char="•"/>
            </a:pPr>
            <a:r>
              <a:rPr lang="en-GB" sz="2600" b="0" i="0" dirty="0">
                <a:solidFill>
                  <a:srgbClr val="000000"/>
                </a:solidFill>
                <a:effectLst/>
                <a:latin typeface="Arial" panose="020B0604020202020204" pitchFamily="34" charset="0"/>
                <a:cs typeface="Arial" panose="020B0604020202020204" pitchFamily="34" charset="0"/>
              </a:rPr>
              <a:t>3,680 overseas students from more than 140 countries.</a:t>
            </a:r>
          </a:p>
          <a:p>
            <a:pPr marL="457200" indent="-457200">
              <a:buFont typeface="Arial" panose="020B0604020202020204" pitchFamily="34" charset="0"/>
              <a:buChar char="•"/>
            </a:pPr>
            <a:r>
              <a:rPr lang="en-GB" sz="2600" dirty="0">
                <a:solidFill>
                  <a:srgbClr val="000000"/>
                </a:solidFill>
                <a:latin typeface="Arial" panose="020B0604020202020204" pitchFamily="34" charset="0"/>
                <a:cs typeface="Arial" panose="020B0604020202020204" pitchFamily="34" charset="0"/>
              </a:rPr>
              <a:t>N</a:t>
            </a:r>
            <a:r>
              <a:rPr lang="en-GB" sz="2600" b="0" i="0" dirty="0">
                <a:solidFill>
                  <a:srgbClr val="000000"/>
                </a:solidFill>
                <a:effectLst/>
                <a:latin typeface="Arial" panose="020B0604020202020204" pitchFamily="34" charset="0"/>
                <a:cs typeface="Arial" panose="020B0604020202020204" pitchFamily="34" charset="0"/>
              </a:rPr>
              <a:t>early half our students come from within a 10-mile radius of Kingston</a:t>
            </a:r>
          </a:p>
          <a:p>
            <a:pPr marL="457200" indent="-457200">
              <a:buFont typeface="Arial" panose="020B0604020202020204" pitchFamily="34" charset="0"/>
              <a:buChar char="•"/>
            </a:pPr>
            <a:r>
              <a:rPr lang="en-GB" sz="2600" b="0" i="0" dirty="0">
                <a:solidFill>
                  <a:srgbClr val="000000"/>
                </a:solidFill>
                <a:effectLst/>
                <a:latin typeface="Arial" panose="020B0604020202020204" pitchFamily="34" charset="0"/>
                <a:cs typeface="Arial" panose="020B0604020202020204" pitchFamily="34" charset="0"/>
              </a:rPr>
              <a:t>KU Cares: bursaries and support for care leavers, estranged students, young adult carers and sanctuary scholars</a:t>
            </a:r>
          </a:p>
          <a:p>
            <a:pPr marL="457200" indent="-457200">
              <a:buFont typeface="Arial" panose="020B0604020202020204" pitchFamily="34" charset="0"/>
              <a:buChar char="•"/>
            </a:pPr>
            <a:r>
              <a:rPr lang="en-GB" sz="2600" dirty="0">
                <a:solidFill>
                  <a:srgbClr val="000000"/>
                </a:solidFill>
                <a:latin typeface="Arial" panose="020B0604020202020204" pitchFamily="34" charset="0"/>
                <a:cs typeface="Arial" panose="020B0604020202020204" pitchFamily="34" charset="0"/>
              </a:rPr>
              <a:t>One of the </a:t>
            </a:r>
            <a:r>
              <a:rPr lang="en-GB" sz="2600" b="0" i="0" dirty="0">
                <a:solidFill>
                  <a:srgbClr val="000000"/>
                </a:solidFill>
                <a:effectLst/>
                <a:latin typeface="Arial" panose="020B0604020202020204" pitchFamily="34" charset="0"/>
                <a:cs typeface="Arial" panose="020B0604020202020204" pitchFamily="34" charset="0"/>
              </a:rPr>
              <a:t>town's largest employers </a:t>
            </a:r>
          </a:p>
          <a:p>
            <a:pPr marL="457200" indent="-457200">
              <a:buFont typeface="Arial" panose="020B0604020202020204" pitchFamily="34" charset="0"/>
              <a:buChar char="•"/>
            </a:pPr>
            <a:endParaRPr lang="en-GB" b="0" i="0" dirty="0">
              <a:solidFill>
                <a:srgbClr val="000000"/>
              </a:solidFill>
              <a:effectLst/>
              <a:latin typeface="Arimo"/>
            </a:endParaRPr>
          </a:p>
          <a:p>
            <a:endParaRPr lang="en-GB" dirty="0"/>
          </a:p>
        </p:txBody>
      </p:sp>
      <p:pic>
        <p:nvPicPr>
          <p:cNvPr id="2" name="Picture 1">
            <a:extLst>
              <a:ext uri="{FF2B5EF4-FFF2-40B4-BE49-F238E27FC236}">
                <a16:creationId xmlns:a16="http://schemas.microsoft.com/office/drawing/2014/main" id="{DBA538D8-9F48-40AB-897D-7567FE81EA43}"/>
              </a:ext>
            </a:extLst>
          </p:cNvPr>
          <p:cNvPicPr>
            <a:picLocks noChangeAspect="1"/>
          </p:cNvPicPr>
          <p:nvPr/>
        </p:nvPicPr>
        <p:blipFill>
          <a:blip r:embed="rId3"/>
          <a:stretch>
            <a:fillRect/>
          </a:stretch>
        </p:blipFill>
        <p:spPr>
          <a:xfrm>
            <a:off x="5952789" y="1811020"/>
            <a:ext cx="6239211" cy="3695700"/>
          </a:xfrm>
          <a:prstGeom prst="rect">
            <a:avLst/>
          </a:prstGeom>
        </p:spPr>
      </p:pic>
    </p:spTree>
    <p:extLst>
      <p:ext uri="{BB962C8B-B14F-4D97-AF65-F5344CB8AC3E}">
        <p14:creationId xmlns:p14="http://schemas.microsoft.com/office/powerpoint/2010/main" val="4198326092"/>
      </p:ext>
    </p:extLst>
  </p:cSld>
  <p:clrMapOvr>
    <a:masterClrMapping/>
  </p:clrMapOvr>
  <p:transition spd="med" advTm="59476"/>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9B4BE2B-4D8A-4C90-BB16-0E767C722250}"/>
              </a:ext>
            </a:extLst>
          </p:cNvPr>
          <p:cNvSpPr>
            <a:spLocks noGrp="1"/>
          </p:cNvSpPr>
          <p:nvPr>
            <p:ph type="body" sz="quarter" idx="14"/>
          </p:nvPr>
        </p:nvSpPr>
        <p:spPr/>
        <p:txBody>
          <a:bodyPr/>
          <a:lstStyle/>
          <a:p>
            <a:r>
              <a:rPr lang="en-GB" dirty="0"/>
              <a:t>More seriously …</a:t>
            </a:r>
          </a:p>
        </p:txBody>
      </p:sp>
      <p:sp>
        <p:nvSpPr>
          <p:cNvPr id="4" name="Text Placeholder 3">
            <a:extLst>
              <a:ext uri="{FF2B5EF4-FFF2-40B4-BE49-F238E27FC236}">
                <a16:creationId xmlns:a16="http://schemas.microsoft.com/office/drawing/2014/main" id="{27E57DFF-A184-45F9-9749-7FBC7E55269A}"/>
              </a:ext>
            </a:extLst>
          </p:cNvPr>
          <p:cNvSpPr>
            <a:spLocks noGrp="1"/>
          </p:cNvSpPr>
          <p:nvPr>
            <p:ph type="body" sz="half" idx="15"/>
          </p:nvPr>
        </p:nvSpPr>
        <p:spPr>
          <a:xfrm>
            <a:off x="243778" y="1901824"/>
            <a:ext cx="5863421" cy="4780329"/>
          </a:xfrm>
        </p:spPr>
        <p:txBody>
          <a:bodyPr/>
          <a:lstStyle/>
          <a:p>
            <a:pPr algn="ctr"/>
            <a:r>
              <a:rPr lang="en-GB" sz="3600" dirty="0">
                <a:solidFill>
                  <a:srgbClr val="002060"/>
                </a:solidFill>
                <a:latin typeface="Arial" panose="020B0604020202020204" pitchFamily="34" charset="0"/>
                <a:ea typeface="Calibri" panose="020F0502020204030204" pitchFamily="34" charset="0"/>
                <a:cs typeface="Arial" panose="020B0604020202020204" pitchFamily="34" charset="0"/>
              </a:rPr>
              <a:t>“learning spaces might be the next big thing to re-explore… we need to capture and work out what were the most productive spaces for our students during lockdown.“ </a:t>
            </a:r>
          </a:p>
          <a:p>
            <a:pPr algn="ctr"/>
            <a:endParaRPr lang="en-GB" sz="1100"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algn="ctr"/>
            <a:r>
              <a:rPr lang="en-GB" sz="2400" dirty="0">
                <a:solidFill>
                  <a:srgbClr val="002060"/>
                </a:solidFill>
                <a:latin typeface="Arial" panose="020B0604020202020204" pitchFamily="34" charset="0"/>
                <a:ea typeface="Calibri" panose="020F0502020204030204" pitchFamily="34" charset="0"/>
                <a:cs typeface="Arial" panose="020B0604020202020204" pitchFamily="34" charset="0"/>
              </a:rPr>
              <a:t>(Rosie Jones, </a:t>
            </a:r>
            <a:r>
              <a:rPr lang="en-GB" sz="2400" dirty="0" err="1">
                <a:solidFill>
                  <a:srgbClr val="002060"/>
                </a:solidFill>
                <a:latin typeface="Arial" panose="020B0604020202020204" pitchFamily="34" charset="0"/>
                <a:ea typeface="Calibri" panose="020F0502020204030204" pitchFamily="34" charset="0"/>
                <a:cs typeface="Arial" panose="020B0604020202020204" pitchFamily="34" charset="0"/>
              </a:rPr>
              <a:t>Digifest</a:t>
            </a:r>
            <a:r>
              <a:rPr lang="en-GB" sz="2400" dirty="0">
                <a:solidFill>
                  <a:srgbClr val="002060"/>
                </a:solidFill>
                <a:latin typeface="Arial" panose="020B0604020202020204" pitchFamily="34" charset="0"/>
                <a:ea typeface="Calibri" panose="020F0502020204030204" pitchFamily="34" charset="0"/>
                <a:cs typeface="Arial" panose="020B0604020202020204" pitchFamily="34" charset="0"/>
              </a:rPr>
              <a:t> 2021, </a:t>
            </a:r>
          </a:p>
          <a:p>
            <a:pPr algn="ctr"/>
            <a:r>
              <a:rPr lang="en-GB" sz="2400" dirty="0">
                <a:solidFill>
                  <a:srgbClr val="002060"/>
                </a:solidFill>
                <a:latin typeface="Arial" panose="020B0604020202020204" pitchFamily="34" charset="0"/>
                <a:ea typeface="Calibri" panose="020F0502020204030204" pitchFamily="34" charset="0"/>
                <a:cs typeface="Arial" panose="020B0604020202020204" pitchFamily="34" charset="0"/>
              </a:rPr>
              <a:t>9 March 2021)</a:t>
            </a:r>
            <a:endParaRPr lang="en-GB" sz="2400" dirty="0">
              <a:solidFill>
                <a:srgbClr val="002060"/>
              </a:solidFill>
              <a:latin typeface="Arial" panose="020B0604020202020204" pitchFamily="34" charset="0"/>
              <a:cs typeface="Arial" panose="020B0604020202020204" pitchFamily="34" charset="0"/>
            </a:endParaRPr>
          </a:p>
        </p:txBody>
      </p:sp>
      <p:pic>
        <p:nvPicPr>
          <p:cNvPr id="8" name="Picture Placeholder 7" descr="A picture containing indoor, ceiling, public, silver&#10;&#10;Description automatically generated">
            <a:extLst>
              <a:ext uri="{FF2B5EF4-FFF2-40B4-BE49-F238E27FC236}">
                <a16:creationId xmlns:a16="http://schemas.microsoft.com/office/drawing/2014/main" id="{79AD4776-508C-48E9-ACAD-9D79A90DF598}"/>
              </a:ext>
            </a:extLst>
          </p:cNvPr>
          <p:cNvPicPr>
            <a:picLocks noGrp="1" noChangeAspect="1"/>
          </p:cNvPicPr>
          <p:nvPr>
            <p:ph type="pic" idx="16"/>
          </p:nvPr>
        </p:nvPicPr>
        <p:blipFill>
          <a:blip r:embed="rId3" cstate="email">
            <a:extLst>
              <a:ext uri="{28A0092B-C50C-407E-A947-70E740481C1C}">
                <a14:useLocalDpi xmlns:a14="http://schemas.microsoft.com/office/drawing/2010/main" val="0"/>
              </a:ext>
            </a:extLst>
          </a:blip>
          <a:srcRect l="20447" r="20447"/>
          <a:stretch>
            <a:fillRect/>
          </a:stretch>
        </p:blipFill>
        <p:spPr/>
      </p:pic>
    </p:spTree>
    <p:extLst>
      <p:ext uri="{BB962C8B-B14F-4D97-AF65-F5344CB8AC3E}">
        <p14:creationId xmlns:p14="http://schemas.microsoft.com/office/powerpoint/2010/main" val="172301688"/>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hape 104"/>
          <p:cNvSpPr>
            <a:spLocks noGrp="1"/>
          </p:cNvSpPr>
          <p:nvPr>
            <p:ph type="body" idx="14"/>
          </p:nvPr>
        </p:nvSpPr>
        <p:spPr>
          <a:xfrm>
            <a:off x="444499" y="904875"/>
            <a:ext cx="11278109" cy="754063"/>
          </a:xfrm>
        </p:spPr>
        <p:txBody>
          <a:bodyPr/>
          <a:lstStyle/>
          <a:p>
            <a:pPr>
              <a:spcBef>
                <a:spcPct val="0"/>
              </a:spcBef>
            </a:pPr>
            <a:endParaRPr lang="en-US" dirty="0">
              <a:latin typeface="Arial" charset="0"/>
              <a:cs typeface="Arial" charset="0"/>
            </a:endParaRPr>
          </a:p>
          <a:p>
            <a:pPr>
              <a:spcBef>
                <a:spcPct val="0"/>
              </a:spcBef>
            </a:pPr>
            <a:endParaRPr lang="en-US" dirty="0">
              <a:latin typeface="Arial" charset="0"/>
              <a:cs typeface="Arial" charset="0"/>
            </a:endParaRPr>
          </a:p>
          <a:p>
            <a:pPr>
              <a:spcBef>
                <a:spcPct val="0"/>
              </a:spcBef>
            </a:pPr>
            <a:endParaRPr lang="en-US" dirty="0">
              <a:latin typeface="Arial" charset="0"/>
              <a:cs typeface="Arial" charset="0"/>
            </a:endParaRPr>
          </a:p>
          <a:p>
            <a:pPr>
              <a:spcBef>
                <a:spcPct val="0"/>
              </a:spcBef>
            </a:pPr>
            <a:endParaRPr lang="en-US" dirty="0">
              <a:latin typeface="Arial" charset="0"/>
              <a:cs typeface="Arial" charset="0"/>
            </a:endParaRPr>
          </a:p>
          <a:p>
            <a:pPr>
              <a:spcBef>
                <a:spcPct val="0"/>
              </a:spcBef>
            </a:pPr>
            <a:endParaRPr lang="en-US" dirty="0">
              <a:latin typeface="Arial" charset="0"/>
              <a:cs typeface="Arial" charset="0"/>
            </a:endParaRPr>
          </a:p>
        </p:txBody>
      </p:sp>
      <p:sp>
        <p:nvSpPr>
          <p:cNvPr id="3" name="Text Placeholder 2">
            <a:extLst>
              <a:ext uri="{FF2B5EF4-FFF2-40B4-BE49-F238E27FC236}">
                <a16:creationId xmlns:a16="http://schemas.microsoft.com/office/drawing/2014/main" id="{9AC40535-25A8-4711-9990-D72138D30F85}"/>
              </a:ext>
            </a:extLst>
          </p:cNvPr>
          <p:cNvSpPr>
            <a:spLocks noGrp="1"/>
          </p:cNvSpPr>
          <p:nvPr>
            <p:ph type="body" sz="quarter" idx="14"/>
          </p:nvPr>
        </p:nvSpPr>
        <p:spPr/>
        <p:txBody>
          <a:bodyPr/>
          <a:lstStyle/>
          <a:p>
            <a:r>
              <a:rPr lang="en-GB" dirty="0">
                <a:ea typeface="ＭＳ Ｐゴシック"/>
              </a:rPr>
              <a:t>The Future?</a:t>
            </a:r>
            <a:endParaRPr lang="en-GB" dirty="0"/>
          </a:p>
        </p:txBody>
      </p:sp>
      <p:sp>
        <p:nvSpPr>
          <p:cNvPr id="4" name="TextBox 3">
            <a:extLst>
              <a:ext uri="{FF2B5EF4-FFF2-40B4-BE49-F238E27FC236}">
                <a16:creationId xmlns:a16="http://schemas.microsoft.com/office/drawing/2014/main" id="{E137BFB7-2CC1-4C85-9676-E0560B5DD602}"/>
              </a:ext>
            </a:extLst>
          </p:cNvPr>
          <p:cNvSpPr txBox="1"/>
          <p:nvPr/>
        </p:nvSpPr>
        <p:spPr>
          <a:xfrm>
            <a:off x="225084" y="1856935"/>
            <a:ext cx="4403188" cy="43891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normAutofit/>
          </a:bodyPr>
          <a:lstStyle/>
          <a:p>
            <a:pPr marL="0" marR="0" indent="0" algn="just" defTabSz="914400" rtl="0" fontAlgn="auto" latinLnBrk="0" hangingPunct="0">
              <a:lnSpc>
                <a:spcPct val="90000"/>
              </a:lnSpc>
              <a:spcBef>
                <a:spcPts val="0"/>
              </a:spcBef>
              <a:spcAft>
                <a:spcPts val="0"/>
              </a:spcAft>
              <a:buClrTx/>
              <a:buSzTx/>
              <a:buFontTx/>
              <a:buNone/>
              <a:tabLst/>
            </a:pPr>
            <a:r>
              <a:rPr lang="en-GB" sz="1800" b="0" dirty="0">
                <a:solidFill>
                  <a:schemeClr val="bg1"/>
                </a:solidFill>
                <a:latin typeface="Arial" panose="020B0604020202020204" pitchFamily="34" charset="0"/>
                <a:ea typeface="Calibri" panose="020F0502020204030204" pitchFamily="34" charset="0"/>
                <a:cs typeface="Arial" panose="020B0604020202020204" pitchFamily="34" charset="0"/>
              </a:rPr>
              <a:t>“ …we have no doubt that students will continue to value the library as a physical space, characterised by this sense of collective academic endeavour as providing a supportive environment for learning or research, that’s held true throughout the last 30 years of digital change. But how we design and use our spaces may need .”</a:t>
            </a:r>
          </a:p>
          <a:p>
            <a:pPr marL="0" marR="0" indent="0" algn="just" defTabSz="914400" rtl="0" fontAlgn="auto" latinLnBrk="0" hangingPunct="0">
              <a:lnSpc>
                <a:spcPct val="90000"/>
              </a:lnSpc>
              <a:spcBef>
                <a:spcPts val="0"/>
              </a:spcBef>
              <a:spcAft>
                <a:spcPts val="0"/>
              </a:spcAft>
              <a:buClrTx/>
              <a:buSzTx/>
              <a:buFontTx/>
              <a:buNone/>
              <a:tabLst/>
            </a:pPr>
            <a:endParaRPr lang="en-GB" sz="1800" b="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0" marR="0" indent="0" algn="just" defTabSz="914400" rtl="0" fontAlgn="auto" latinLnBrk="0" hangingPunct="0">
              <a:lnSpc>
                <a:spcPct val="90000"/>
              </a:lnSpc>
              <a:spcBef>
                <a:spcPts val="0"/>
              </a:spcBef>
              <a:spcAft>
                <a:spcPts val="0"/>
              </a:spcAft>
              <a:buClrTx/>
              <a:buSzTx/>
              <a:buFontTx/>
              <a:buNone/>
              <a:tabLst/>
            </a:pPr>
            <a:r>
              <a:rPr lang="en-GB" sz="1800" b="0" dirty="0">
                <a:solidFill>
                  <a:schemeClr val="bg1"/>
                </a:solidFill>
                <a:latin typeface="Arial" panose="020B0604020202020204" pitchFamily="34" charset="0"/>
                <a:ea typeface="Calibri" panose="020F0502020204030204" pitchFamily="34" charset="0"/>
                <a:cs typeface="Arial" panose="020B0604020202020204" pitchFamily="34" charset="0"/>
              </a:rPr>
              <a:t>(Ann Rossiter, </a:t>
            </a:r>
            <a:r>
              <a:rPr lang="en-GB" sz="1800" b="0" dirty="0" err="1">
                <a:solidFill>
                  <a:schemeClr val="bg1"/>
                </a:solidFill>
                <a:latin typeface="Arial" panose="020B0604020202020204" pitchFamily="34" charset="0"/>
                <a:ea typeface="Calibri" panose="020F0502020204030204" pitchFamily="34" charset="0"/>
                <a:cs typeface="Arial" panose="020B0604020202020204" pitchFamily="34" charset="0"/>
              </a:rPr>
              <a:t>Digifest</a:t>
            </a:r>
            <a:r>
              <a:rPr lang="en-GB" sz="1800" b="0" dirty="0">
                <a:solidFill>
                  <a:schemeClr val="bg1"/>
                </a:solidFill>
                <a:latin typeface="Arial" panose="020B0604020202020204" pitchFamily="34" charset="0"/>
                <a:ea typeface="Calibri" panose="020F0502020204030204" pitchFamily="34" charset="0"/>
                <a:cs typeface="Arial" panose="020B0604020202020204" pitchFamily="34" charset="0"/>
              </a:rPr>
              <a:t>, 8 March 2021)</a:t>
            </a:r>
            <a:r>
              <a:rPr lang="en-GB" sz="1800" b="0" dirty="0">
                <a:latin typeface="Arial" panose="020B0604020202020204" pitchFamily="34" charset="0"/>
                <a:ea typeface="Calibri" panose="020F0502020204030204" pitchFamily="34" charset="0"/>
                <a:cs typeface="Arial" panose="020B0604020202020204" pitchFamily="34" charset="0"/>
              </a:rPr>
              <a:t>o </a:t>
            </a:r>
            <a:r>
              <a:rPr lang="en-GB" sz="1800" b="0" dirty="0">
                <a:latin typeface="Calibri" panose="020F0502020204030204" pitchFamily="34" charset="0"/>
                <a:ea typeface="Calibri" panose="020F0502020204030204" pitchFamily="34" charset="0"/>
                <a:cs typeface="Times New Roman" panose="02020603050405020304" pitchFamily="18" charset="0"/>
              </a:rPr>
              <a:t>change</a:t>
            </a:r>
            <a:r>
              <a:rPr lang="en-GB" sz="1800" i="1" dirty="0">
                <a:latin typeface="Calibri" panose="020F0502020204030204" pitchFamily="34" charset="0"/>
                <a:ea typeface="Calibri" panose="020F0502020204030204" pitchFamily="34" charset="0"/>
                <a:cs typeface="Times New Roman" panose="02020603050405020304" pitchFamily="18" charset="0"/>
              </a:rPr>
              <a:t>.</a:t>
            </a:r>
            <a:endParaRPr kumimoji="0" lang="en-GB" sz="1800" b="0" u="none" strike="noStrike" cap="none" spc="0" normalizeH="0" baseline="0" dirty="0">
              <a:ln>
                <a:noFill/>
              </a:ln>
              <a:solidFill>
                <a:schemeClr val="bg1"/>
              </a:solidFill>
              <a:effectLst/>
              <a:uFillTx/>
              <a:latin typeface="Arial" panose="020B0604020202020204" pitchFamily="34" charset="0"/>
              <a:ea typeface="Arial"/>
              <a:cs typeface="Arial" panose="020B0604020202020204" pitchFamily="34" charset="0"/>
              <a:sym typeface="Arial"/>
            </a:endParaRPr>
          </a:p>
        </p:txBody>
      </p:sp>
      <p:pic>
        <p:nvPicPr>
          <p:cNvPr id="5" name="Picture 4" descr="A picture containing ceiling, indoor, floor, furniture&#10;&#10;Description automatically generated">
            <a:extLst>
              <a:ext uri="{FF2B5EF4-FFF2-40B4-BE49-F238E27FC236}">
                <a16:creationId xmlns:a16="http://schemas.microsoft.com/office/drawing/2014/main" id="{C7407073-C833-4F24-820C-6110FB8443B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264236" y="0"/>
            <a:ext cx="3927764" cy="5237018"/>
          </a:xfrm>
          <a:prstGeom prst="rect">
            <a:avLst/>
          </a:prstGeom>
        </p:spPr>
      </p:pic>
      <p:pic>
        <p:nvPicPr>
          <p:cNvPr id="6" name="Picture 5" descr="A picture containing indoor, person, clavier&#10;&#10;Description automatically generated">
            <a:extLst>
              <a:ext uri="{FF2B5EF4-FFF2-40B4-BE49-F238E27FC236}">
                <a16:creationId xmlns:a16="http://schemas.microsoft.com/office/drawing/2014/main" id="{80A10817-2F60-4B2E-B3EC-9623A415C1CF}"/>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758130" y="377127"/>
            <a:ext cx="3376247" cy="4501662"/>
          </a:xfrm>
          <a:prstGeom prst="rect">
            <a:avLst/>
          </a:prstGeom>
        </p:spPr>
      </p:pic>
      <p:pic>
        <p:nvPicPr>
          <p:cNvPr id="10" name="Picture 9" descr="A picture containing text, indoor, ceiling, floor&#10;&#10;Description automatically generated">
            <a:extLst>
              <a:ext uri="{FF2B5EF4-FFF2-40B4-BE49-F238E27FC236}">
                <a16:creationId xmlns:a16="http://schemas.microsoft.com/office/drawing/2014/main" id="{88053053-F93B-4D13-9AFA-34388269D42F}"/>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449122" y="3436958"/>
            <a:ext cx="5144756" cy="3429000"/>
          </a:xfrm>
          <a:prstGeom prst="rect">
            <a:avLst/>
          </a:prstGeom>
        </p:spPr>
      </p:pic>
    </p:spTree>
    <p:extLst>
      <p:ext uri="{BB962C8B-B14F-4D97-AF65-F5344CB8AC3E}">
        <p14:creationId xmlns:p14="http://schemas.microsoft.com/office/powerpoint/2010/main" val="486562901"/>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D7A74D-3832-4813-879C-9575B35B72DF}"/>
              </a:ext>
            </a:extLst>
          </p:cNvPr>
          <p:cNvSpPr>
            <a:spLocks noGrp="1"/>
          </p:cNvSpPr>
          <p:nvPr>
            <p:ph type="body" sz="quarter" idx="14"/>
          </p:nvPr>
        </p:nvSpPr>
        <p:spPr/>
        <p:txBody>
          <a:bodyPr/>
          <a:lstStyle/>
          <a:p>
            <a:r>
              <a:rPr lang="en-GB" dirty="0"/>
              <a:t>Thanks</a:t>
            </a:r>
          </a:p>
        </p:txBody>
      </p:sp>
      <p:sp>
        <p:nvSpPr>
          <p:cNvPr id="4" name="Text Placeholder 3">
            <a:extLst>
              <a:ext uri="{FF2B5EF4-FFF2-40B4-BE49-F238E27FC236}">
                <a16:creationId xmlns:a16="http://schemas.microsoft.com/office/drawing/2014/main" id="{E2F4694A-F8AD-4027-BE2F-528DA3AF2A54}"/>
              </a:ext>
            </a:extLst>
          </p:cNvPr>
          <p:cNvSpPr>
            <a:spLocks noGrp="1"/>
          </p:cNvSpPr>
          <p:nvPr>
            <p:ph type="body" sz="half" idx="15"/>
          </p:nvPr>
        </p:nvSpPr>
        <p:spPr>
          <a:xfrm>
            <a:off x="444501" y="1901825"/>
            <a:ext cx="2735118" cy="4351338"/>
          </a:xfrm>
        </p:spPr>
        <p:txBody>
          <a:bodyPr/>
          <a:lstStyle/>
          <a:p>
            <a:r>
              <a:rPr lang="en-GB" dirty="0"/>
              <a:t>To Nicky Ross and Josh Evan for number crunching for us!</a:t>
            </a:r>
          </a:p>
        </p:txBody>
      </p:sp>
      <p:pic>
        <p:nvPicPr>
          <p:cNvPr id="9" name="Picture Placeholder 8" descr="A picture containing building, outdoor, apartment building, city&#10;&#10;Description automatically generated">
            <a:extLst>
              <a:ext uri="{FF2B5EF4-FFF2-40B4-BE49-F238E27FC236}">
                <a16:creationId xmlns:a16="http://schemas.microsoft.com/office/drawing/2014/main" id="{99C3DAF5-F52D-43E4-89EB-6F55EBE24259}"/>
              </a:ext>
            </a:extLst>
          </p:cNvPr>
          <p:cNvPicPr>
            <a:picLocks noGrp="1" noChangeAspect="1"/>
          </p:cNvPicPr>
          <p:nvPr>
            <p:ph type="pic" idx="16"/>
          </p:nvPr>
        </p:nvPicPr>
        <p:blipFill>
          <a:blip r:embed="rId3" cstate="email">
            <a:extLst>
              <a:ext uri="{28A0092B-C50C-407E-A947-70E740481C1C}">
                <a14:useLocalDpi xmlns:a14="http://schemas.microsoft.com/office/drawing/2010/main" val="0"/>
              </a:ext>
            </a:extLst>
          </a:blip>
          <a:srcRect l="16745" r="16745"/>
          <a:stretch>
            <a:fillRect/>
          </a:stretch>
        </p:blipFill>
        <p:spPr>
          <a:xfrm>
            <a:off x="7901261" y="0"/>
            <a:ext cx="4290739" cy="4838733"/>
          </a:xfrm>
        </p:spPr>
      </p:pic>
      <p:pic>
        <p:nvPicPr>
          <p:cNvPr id="11" name="Picture 10" descr="A picture containing building, ceiling, wall, indoor&#10;&#10;Description automatically generated">
            <a:extLst>
              <a:ext uri="{FF2B5EF4-FFF2-40B4-BE49-F238E27FC236}">
                <a16:creationId xmlns:a16="http://schemas.microsoft.com/office/drawing/2014/main" id="{962E6049-3271-491C-ADAB-BE07556B426A}"/>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677356" y="1189352"/>
            <a:ext cx="4223905" cy="5631873"/>
          </a:xfrm>
          <a:prstGeom prst="rect">
            <a:avLst/>
          </a:prstGeom>
        </p:spPr>
      </p:pic>
    </p:spTree>
    <p:extLst>
      <p:ext uri="{BB962C8B-B14F-4D97-AF65-F5344CB8AC3E}">
        <p14:creationId xmlns:p14="http://schemas.microsoft.com/office/powerpoint/2010/main" val="173674097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2604FD0-B99A-4D83-88B7-89989636B8F2}"/>
              </a:ext>
            </a:extLst>
          </p:cNvPr>
          <p:cNvSpPr>
            <a:spLocks noGrp="1"/>
          </p:cNvSpPr>
          <p:nvPr>
            <p:ph type="body" sz="quarter" idx="14"/>
          </p:nvPr>
        </p:nvSpPr>
        <p:spPr/>
        <p:txBody>
          <a:bodyPr/>
          <a:lstStyle/>
          <a:p>
            <a:r>
              <a:rPr lang="en-GB" dirty="0"/>
              <a:t>KU strategy …</a:t>
            </a:r>
          </a:p>
        </p:txBody>
      </p:sp>
      <p:sp>
        <p:nvSpPr>
          <p:cNvPr id="4" name="Text Placeholder 3">
            <a:extLst>
              <a:ext uri="{FF2B5EF4-FFF2-40B4-BE49-F238E27FC236}">
                <a16:creationId xmlns:a16="http://schemas.microsoft.com/office/drawing/2014/main" id="{9F1944D0-AA99-4B83-8357-8D2D36225BE2}"/>
              </a:ext>
            </a:extLst>
          </p:cNvPr>
          <p:cNvSpPr>
            <a:spLocks noGrp="1"/>
          </p:cNvSpPr>
          <p:nvPr>
            <p:ph type="body" sz="half" idx="15"/>
          </p:nvPr>
        </p:nvSpPr>
        <p:spPr/>
        <p:txBody>
          <a:bodyPr/>
          <a:lstStyle/>
          <a:p>
            <a:pPr>
              <a:lnSpc>
                <a:spcPct val="100000"/>
              </a:lnSpc>
            </a:pPr>
            <a:r>
              <a:rPr lang="en-GB" b="0" i="0" dirty="0">
                <a:solidFill>
                  <a:srgbClr val="000000"/>
                </a:solidFill>
                <a:effectLst/>
                <a:latin typeface="Arial" panose="020B0604020202020204" pitchFamily="34" charset="0"/>
                <a:cs typeface="Arial" panose="020B0604020202020204" pitchFamily="34" charset="0"/>
              </a:rPr>
              <a:t>At Kingston University, we are passionate about enhancing our students' life chances by helping them make the most of their learning opportunity and equipping them with the skills and knowledge needed in the 21st Century's demanding workplace.</a:t>
            </a:r>
            <a:endParaRPr lang="en-GB" dirty="0">
              <a:latin typeface="Arial" panose="020B0604020202020204" pitchFamily="34" charset="0"/>
              <a:cs typeface="Arial" panose="020B0604020202020204" pitchFamily="34" charset="0"/>
            </a:endParaRPr>
          </a:p>
        </p:txBody>
      </p:sp>
      <p:pic>
        <p:nvPicPr>
          <p:cNvPr id="6" name="Picture Placeholder 5">
            <a:extLst>
              <a:ext uri="{FF2B5EF4-FFF2-40B4-BE49-F238E27FC236}">
                <a16:creationId xmlns:a16="http://schemas.microsoft.com/office/drawing/2014/main" id="{1F83B151-C9F7-4426-8754-4E10172CCB27}"/>
              </a:ext>
            </a:extLst>
          </p:cNvPr>
          <p:cNvPicPr>
            <a:picLocks noGrp="1" noChangeAspect="1"/>
          </p:cNvPicPr>
          <p:nvPr>
            <p:ph type="pic" idx="16"/>
          </p:nvPr>
        </p:nvPicPr>
        <p:blipFill>
          <a:blip r:embed="rId3"/>
          <a:srcRect l="1226" r="1226"/>
          <a:stretch>
            <a:fillRect/>
          </a:stretch>
        </p:blipFill>
        <p:spPr>
          <a:prstGeom prst="rect">
            <a:avLst/>
          </a:prstGeom>
        </p:spPr>
      </p:pic>
    </p:spTree>
    <p:extLst>
      <p:ext uri="{BB962C8B-B14F-4D97-AF65-F5344CB8AC3E}">
        <p14:creationId xmlns:p14="http://schemas.microsoft.com/office/powerpoint/2010/main" val="2552065284"/>
      </p:ext>
    </p:extLst>
  </p:cSld>
  <p:clrMapOvr>
    <a:masterClrMapping/>
  </p:clrMapOvr>
  <p:transition spd="med" advTm="25358"/>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4CC4DD-DEE5-4267-B27E-048EF2FED2E2}"/>
              </a:ext>
            </a:extLst>
          </p:cNvPr>
          <p:cNvSpPr>
            <a:spLocks noGrp="1"/>
          </p:cNvSpPr>
          <p:nvPr>
            <p:ph type="body" sz="quarter" idx="13"/>
          </p:nvPr>
        </p:nvSpPr>
        <p:spPr/>
        <p:txBody>
          <a:bodyPr/>
          <a:lstStyle/>
          <a:p>
            <a:r>
              <a:rPr lang="en-GB" dirty="0"/>
              <a:t>https://www.graftonarchitects.ie/Town-House-Kingston-University-London</a:t>
            </a:r>
          </a:p>
        </p:txBody>
      </p:sp>
      <p:sp>
        <p:nvSpPr>
          <p:cNvPr id="3" name="Text Placeholder 2">
            <a:extLst>
              <a:ext uri="{FF2B5EF4-FFF2-40B4-BE49-F238E27FC236}">
                <a16:creationId xmlns:a16="http://schemas.microsoft.com/office/drawing/2014/main" id="{BBDDF9B6-030C-4C39-A37C-4F7FF38B2C08}"/>
              </a:ext>
            </a:extLst>
          </p:cNvPr>
          <p:cNvSpPr>
            <a:spLocks noGrp="1"/>
          </p:cNvSpPr>
          <p:nvPr>
            <p:ph type="body" sz="quarter" idx="14"/>
          </p:nvPr>
        </p:nvSpPr>
        <p:spPr/>
        <p:txBody>
          <a:bodyPr/>
          <a:lstStyle/>
          <a:p>
            <a:r>
              <a:rPr lang="en-GB" dirty="0"/>
              <a:t>The brief …</a:t>
            </a:r>
          </a:p>
        </p:txBody>
      </p:sp>
      <p:sp>
        <p:nvSpPr>
          <p:cNvPr id="4" name="Text Placeholder 3">
            <a:extLst>
              <a:ext uri="{FF2B5EF4-FFF2-40B4-BE49-F238E27FC236}">
                <a16:creationId xmlns:a16="http://schemas.microsoft.com/office/drawing/2014/main" id="{99D4139D-D2E4-42FC-B8C4-FB348F57474F}"/>
              </a:ext>
            </a:extLst>
          </p:cNvPr>
          <p:cNvSpPr>
            <a:spLocks noGrp="1"/>
          </p:cNvSpPr>
          <p:nvPr>
            <p:ph type="body" sz="half" idx="15"/>
          </p:nvPr>
        </p:nvSpPr>
        <p:spPr>
          <a:xfrm>
            <a:off x="444500" y="1659097"/>
            <a:ext cx="5472159" cy="4594066"/>
          </a:xfrm>
        </p:spPr>
        <p:txBody>
          <a:bodyPr/>
          <a:lstStyle/>
          <a:p>
            <a:r>
              <a:rPr lang="en-GB" dirty="0"/>
              <a:t>“We were inspired by the progressive educational vision presented to us in this brief, the ‘open door’ policy, the wish to connect with the community and the town, the rich interactive potential of the various uses, the wish to make an open welcoming supportive environment for students and visitors.”</a:t>
            </a:r>
            <a:br>
              <a:rPr lang="en-GB" dirty="0"/>
            </a:br>
            <a:endParaRPr lang="en-GB" dirty="0"/>
          </a:p>
        </p:txBody>
      </p:sp>
      <p:sp>
        <p:nvSpPr>
          <p:cNvPr id="13" name="Picture Placeholder 12">
            <a:extLst>
              <a:ext uri="{FF2B5EF4-FFF2-40B4-BE49-F238E27FC236}">
                <a16:creationId xmlns:a16="http://schemas.microsoft.com/office/drawing/2014/main" id="{AB69B079-F055-4435-BBAD-E63AD03C2BEE}"/>
              </a:ext>
            </a:extLst>
          </p:cNvPr>
          <p:cNvSpPr>
            <a:spLocks noGrp="1"/>
          </p:cNvSpPr>
          <p:nvPr>
            <p:ph type="pic" idx="16"/>
          </p:nvPr>
        </p:nvSpPr>
        <p:spPr/>
      </p:sp>
      <p:pic>
        <p:nvPicPr>
          <p:cNvPr id="15" name="Picture 14">
            <a:extLst>
              <a:ext uri="{FF2B5EF4-FFF2-40B4-BE49-F238E27FC236}">
                <a16:creationId xmlns:a16="http://schemas.microsoft.com/office/drawing/2014/main" id="{FD95E358-4E23-42B1-B0BB-2EC801C915C9}"/>
              </a:ext>
            </a:extLst>
          </p:cNvPr>
          <p:cNvPicPr>
            <a:picLocks noChangeAspect="1"/>
          </p:cNvPicPr>
          <p:nvPr/>
        </p:nvPicPr>
        <p:blipFill>
          <a:blip r:embed="rId3"/>
          <a:stretch>
            <a:fillRect/>
          </a:stretch>
        </p:blipFill>
        <p:spPr>
          <a:xfrm>
            <a:off x="6107199" y="1766887"/>
            <a:ext cx="5924550" cy="3324225"/>
          </a:xfrm>
          <a:prstGeom prst="rect">
            <a:avLst/>
          </a:prstGeom>
        </p:spPr>
      </p:pic>
    </p:spTree>
    <p:extLst>
      <p:ext uri="{BB962C8B-B14F-4D97-AF65-F5344CB8AC3E}">
        <p14:creationId xmlns:p14="http://schemas.microsoft.com/office/powerpoint/2010/main" val="1423176279"/>
      </p:ext>
    </p:extLst>
  </p:cSld>
  <p:clrMapOvr>
    <a:masterClrMapping/>
  </p:clrMapOvr>
  <p:transition spd="med" advTm="83278"/>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B0F3EB9-620C-404D-9ED5-CFF8841EC4A9}"/>
              </a:ext>
            </a:extLst>
          </p:cNvPr>
          <p:cNvPicPr>
            <a:picLocks noChangeAspect="1"/>
          </p:cNvPicPr>
          <p:nvPr/>
        </p:nvPicPr>
        <p:blipFill>
          <a:blip r:embed="rId3"/>
          <a:stretch>
            <a:fillRect/>
          </a:stretch>
        </p:blipFill>
        <p:spPr>
          <a:xfrm>
            <a:off x="6547367" y="1672934"/>
            <a:ext cx="5644633" cy="4258232"/>
          </a:xfrm>
          <a:prstGeom prst="rect">
            <a:avLst/>
          </a:prstGeom>
        </p:spPr>
      </p:pic>
      <p:sp>
        <p:nvSpPr>
          <p:cNvPr id="11266" name="Shape 104"/>
          <p:cNvSpPr>
            <a:spLocks noGrp="1"/>
          </p:cNvSpPr>
          <p:nvPr>
            <p:ph type="body" idx="14"/>
          </p:nvPr>
        </p:nvSpPr>
        <p:spPr>
          <a:xfrm>
            <a:off x="444499" y="904875"/>
            <a:ext cx="11278109" cy="754063"/>
          </a:xfrm>
        </p:spPr>
        <p:txBody>
          <a:bodyPr/>
          <a:lstStyle/>
          <a:p>
            <a:pPr>
              <a:spcBef>
                <a:spcPct val="0"/>
              </a:spcBef>
            </a:pPr>
            <a:endParaRPr lang="en-US" dirty="0">
              <a:latin typeface="Arial" charset="0"/>
              <a:cs typeface="Arial" charset="0"/>
            </a:endParaRPr>
          </a:p>
          <a:p>
            <a:pPr>
              <a:spcBef>
                <a:spcPct val="0"/>
              </a:spcBef>
            </a:pPr>
            <a:endParaRPr lang="en-US" dirty="0">
              <a:latin typeface="Arial" charset="0"/>
              <a:cs typeface="Arial" charset="0"/>
            </a:endParaRPr>
          </a:p>
          <a:p>
            <a:pPr>
              <a:spcBef>
                <a:spcPct val="0"/>
              </a:spcBef>
            </a:pPr>
            <a:endParaRPr lang="en-US" dirty="0">
              <a:latin typeface="Arial" charset="0"/>
              <a:cs typeface="Arial" charset="0"/>
            </a:endParaRPr>
          </a:p>
          <a:p>
            <a:pPr>
              <a:spcBef>
                <a:spcPct val="0"/>
              </a:spcBef>
            </a:pPr>
            <a:endParaRPr lang="en-US" dirty="0">
              <a:latin typeface="Arial" charset="0"/>
              <a:cs typeface="Arial" charset="0"/>
            </a:endParaRPr>
          </a:p>
          <a:p>
            <a:pPr>
              <a:spcBef>
                <a:spcPct val="0"/>
              </a:spcBef>
            </a:pPr>
            <a:endParaRPr lang="en-US" dirty="0">
              <a:latin typeface="Arial" charset="0"/>
              <a:cs typeface="Arial" charset="0"/>
            </a:endParaRPr>
          </a:p>
        </p:txBody>
      </p:sp>
      <p:sp>
        <p:nvSpPr>
          <p:cNvPr id="3" name="Text Placeholder 2">
            <a:extLst>
              <a:ext uri="{FF2B5EF4-FFF2-40B4-BE49-F238E27FC236}">
                <a16:creationId xmlns:a16="http://schemas.microsoft.com/office/drawing/2014/main" id="{9AC40535-25A8-4711-9990-D72138D30F85}"/>
              </a:ext>
            </a:extLst>
          </p:cNvPr>
          <p:cNvSpPr>
            <a:spLocks noGrp="1"/>
          </p:cNvSpPr>
          <p:nvPr>
            <p:ph type="body" sz="quarter" idx="14"/>
          </p:nvPr>
        </p:nvSpPr>
        <p:spPr>
          <a:xfrm>
            <a:off x="444499" y="904715"/>
            <a:ext cx="8250613" cy="754382"/>
          </a:xfrm>
        </p:spPr>
        <p:txBody>
          <a:bodyPr/>
          <a:lstStyle/>
          <a:p>
            <a:r>
              <a:rPr lang="en-GB" dirty="0"/>
              <a:t>What it meant for the library …</a:t>
            </a:r>
          </a:p>
        </p:txBody>
      </p:sp>
      <p:sp>
        <p:nvSpPr>
          <p:cNvPr id="7" name="TextBox 6">
            <a:extLst>
              <a:ext uri="{FF2B5EF4-FFF2-40B4-BE49-F238E27FC236}">
                <a16:creationId xmlns:a16="http://schemas.microsoft.com/office/drawing/2014/main" id="{1ED450CA-133B-4D92-8985-38F89B21D941}"/>
              </a:ext>
            </a:extLst>
          </p:cNvPr>
          <p:cNvSpPr txBox="1"/>
          <p:nvPr/>
        </p:nvSpPr>
        <p:spPr>
          <a:xfrm>
            <a:off x="447905" y="1909224"/>
            <a:ext cx="6099462" cy="37856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marL="571500" indent="-571500">
              <a:buFont typeface="Arial" panose="020B0604020202020204" pitchFamily="34" charset="0"/>
              <a:buChar char="•"/>
            </a:pPr>
            <a:r>
              <a:rPr lang="en-GB" sz="2400" b="0" dirty="0">
                <a:solidFill>
                  <a:schemeClr val="bg1"/>
                </a:solidFill>
              </a:rPr>
              <a:t>An academic library with a difference;</a:t>
            </a:r>
          </a:p>
          <a:p>
            <a:pPr marL="571500" indent="-571500">
              <a:buFont typeface="Arial" panose="020B0604020202020204" pitchFamily="34" charset="0"/>
              <a:buChar char="•"/>
            </a:pPr>
            <a:r>
              <a:rPr lang="en-GB" sz="2400" b="0" dirty="0">
                <a:solidFill>
                  <a:schemeClr val="bg1"/>
                </a:solidFill>
              </a:rPr>
              <a:t>Focal point of the campus;</a:t>
            </a:r>
          </a:p>
          <a:p>
            <a:pPr marL="571500" indent="-571500">
              <a:buFont typeface="Arial" panose="020B0604020202020204" pitchFamily="34" charset="0"/>
              <a:buChar char="•"/>
            </a:pPr>
            <a:r>
              <a:rPr lang="en-GB" sz="2400" b="0" dirty="0">
                <a:solidFill>
                  <a:schemeClr val="bg1"/>
                </a:solidFill>
              </a:rPr>
              <a:t>Focal point for the town;</a:t>
            </a:r>
          </a:p>
          <a:p>
            <a:pPr marL="571500" indent="-571500">
              <a:buFont typeface="Arial" panose="020B0604020202020204" pitchFamily="34" charset="0"/>
              <a:buChar char="•"/>
            </a:pPr>
            <a:r>
              <a:rPr lang="en-GB" sz="2400" b="0" dirty="0">
                <a:solidFill>
                  <a:schemeClr val="bg1"/>
                </a:solidFill>
              </a:rPr>
              <a:t>Library is a major element but we sit alongside:</a:t>
            </a:r>
          </a:p>
          <a:p>
            <a:pPr marL="1439545" lvl="5" indent="-571500">
              <a:buFont typeface="Courier New" panose="02070309020205020404" pitchFamily="49" charset="0"/>
              <a:buChar char="o"/>
            </a:pPr>
            <a:r>
              <a:rPr lang="en-GB" sz="2400" b="0" dirty="0">
                <a:solidFill>
                  <a:schemeClr val="bg1"/>
                </a:solidFill>
                <a:latin typeface="Arial"/>
                <a:ea typeface="ＭＳ Ｐゴシック"/>
                <a:cs typeface="Arial"/>
              </a:rPr>
              <a:t>Department of Dance</a:t>
            </a:r>
          </a:p>
          <a:p>
            <a:pPr marL="1440000" lvl="5" indent="-571500">
              <a:buFont typeface="Courier New" panose="02070309020205020404" pitchFamily="49" charset="0"/>
              <a:buChar char="o"/>
            </a:pPr>
            <a:r>
              <a:rPr lang="en-GB" sz="2400" b="0" dirty="0">
                <a:solidFill>
                  <a:schemeClr val="bg1"/>
                </a:solidFill>
              </a:rPr>
              <a:t>Performance space</a:t>
            </a:r>
          </a:p>
          <a:p>
            <a:pPr marL="1440000" lvl="5" indent="-571500">
              <a:buFont typeface="Courier New" panose="02070309020205020404" pitchFamily="49" charset="0"/>
              <a:buChar char="o"/>
            </a:pPr>
            <a:r>
              <a:rPr lang="en-GB" sz="2400" b="0" dirty="0">
                <a:solidFill>
                  <a:schemeClr val="bg1"/>
                </a:solidFill>
              </a:rPr>
              <a:t>Exhibition and event space</a:t>
            </a:r>
          </a:p>
          <a:p>
            <a:pPr marL="1440000" lvl="5" indent="-571500">
              <a:buFont typeface="Courier New" panose="02070309020205020404" pitchFamily="49" charset="0"/>
              <a:buChar char="o"/>
            </a:pPr>
            <a:r>
              <a:rPr lang="en-GB" sz="2400" b="0" dirty="0">
                <a:solidFill>
                  <a:schemeClr val="bg1"/>
                </a:solidFill>
              </a:rPr>
              <a:t>Archives and special collections</a:t>
            </a:r>
          </a:p>
          <a:p>
            <a:pPr marL="1440000" lvl="5" indent="-571500">
              <a:buFont typeface="Courier New" panose="02070309020205020404" pitchFamily="49" charset="0"/>
              <a:buChar char="o"/>
            </a:pPr>
            <a:r>
              <a:rPr lang="en-GB" sz="2400" b="0" dirty="0">
                <a:solidFill>
                  <a:schemeClr val="bg1"/>
                </a:solidFill>
              </a:rPr>
              <a:t>Cafes</a:t>
            </a:r>
          </a:p>
        </p:txBody>
      </p:sp>
    </p:spTree>
    <p:extLst>
      <p:ext uri="{BB962C8B-B14F-4D97-AF65-F5344CB8AC3E}">
        <p14:creationId xmlns:p14="http://schemas.microsoft.com/office/powerpoint/2010/main" val="2976392274"/>
      </p:ext>
    </p:extLst>
  </p:cSld>
  <p:clrMapOvr>
    <a:masterClrMapping/>
  </p:clrMapOvr>
  <p:transition spd="slow" advTm="63738"/>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hape 104"/>
          <p:cNvSpPr>
            <a:spLocks noGrp="1"/>
          </p:cNvSpPr>
          <p:nvPr>
            <p:ph type="body" idx="14"/>
          </p:nvPr>
        </p:nvSpPr>
        <p:spPr>
          <a:xfrm>
            <a:off x="444499" y="904875"/>
            <a:ext cx="11278109" cy="754063"/>
          </a:xfrm>
        </p:spPr>
        <p:txBody>
          <a:bodyPr/>
          <a:lstStyle/>
          <a:p>
            <a:pPr>
              <a:spcBef>
                <a:spcPct val="0"/>
              </a:spcBef>
            </a:pPr>
            <a:endParaRPr lang="en-US" dirty="0">
              <a:latin typeface="Arial" charset="0"/>
              <a:cs typeface="Arial" charset="0"/>
            </a:endParaRPr>
          </a:p>
          <a:p>
            <a:pPr>
              <a:spcBef>
                <a:spcPct val="0"/>
              </a:spcBef>
            </a:pPr>
            <a:endParaRPr lang="en-US" dirty="0">
              <a:latin typeface="Arial" charset="0"/>
              <a:cs typeface="Arial" charset="0"/>
            </a:endParaRPr>
          </a:p>
          <a:p>
            <a:pPr>
              <a:spcBef>
                <a:spcPct val="0"/>
              </a:spcBef>
            </a:pPr>
            <a:endParaRPr lang="en-US" dirty="0">
              <a:latin typeface="Arial" charset="0"/>
              <a:cs typeface="Arial" charset="0"/>
            </a:endParaRPr>
          </a:p>
          <a:p>
            <a:pPr>
              <a:spcBef>
                <a:spcPct val="0"/>
              </a:spcBef>
            </a:pPr>
            <a:endParaRPr lang="en-US" dirty="0">
              <a:latin typeface="Arial" charset="0"/>
              <a:cs typeface="Arial" charset="0"/>
            </a:endParaRPr>
          </a:p>
          <a:p>
            <a:pPr>
              <a:spcBef>
                <a:spcPct val="0"/>
              </a:spcBef>
            </a:pPr>
            <a:endParaRPr lang="en-US" dirty="0">
              <a:latin typeface="Arial" charset="0"/>
              <a:cs typeface="Arial" charset="0"/>
            </a:endParaRPr>
          </a:p>
        </p:txBody>
      </p:sp>
      <p:sp>
        <p:nvSpPr>
          <p:cNvPr id="3" name="Text Placeholder 2">
            <a:extLst>
              <a:ext uri="{FF2B5EF4-FFF2-40B4-BE49-F238E27FC236}">
                <a16:creationId xmlns:a16="http://schemas.microsoft.com/office/drawing/2014/main" id="{9AC40535-25A8-4711-9990-D72138D30F85}"/>
              </a:ext>
            </a:extLst>
          </p:cNvPr>
          <p:cNvSpPr>
            <a:spLocks noGrp="1"/>
          </p:cNvSpPr>
          <p:nvPr>
            <p:ph type="body" sz="quarter" idx="14"/>
          </p:nvPr>
        </p:nvSpPr>
        <p:spPr/>
        <p:txBody>
          <a:bodyPr/>
          <a:lstStyle/>
          <a:p>
            <a:r>
              <a:rPr lang="en-GB" dirty="0"/>
              <a:t>January 2020</a:t>
            </a:r>
          </a:p>
        </p:txBody>
      </p:sp>
      <p:pic>
        <p:nvPicPr>
          <p:cNvPr id="8" name="Picture 7">
            <a:extLst>
              <a:ext uri="{FF2B5EF4-FFF2-40B4-BE49-F238E27FC236}">
                <a16:creationId xmlns:a16="http://schemas.microsoft.com/office/drawing/2014/main" id="{A82E902E-45C6-4A7D-A094-91EC2612F1EE}"/>
              </a:ext>
            </a:extLst>
          </p:cNvPr>
          <p:cNvPicPr>
            <a:picLocks noChangeAspect="1"/>
          </p:cNvPicPr>
          <p:nvPr/>
        </p:nvPicPr>
        <p:blipFill>
          <a:blip r:embed="rId3"/>
          <a:stretch>
            <a:fillRect/>
          </a:stretch>
        </p:blipFill>
        <p:spPr>
          <a:xfrm>
            <a:off x="4753347" y="1119335"/>
            <a:ext cx="7215184" cy="5492762"/>
          </a:xfrm>
          <a:prstGeom prst="rect">
            <a:avLst/>
          </a:prstGeom>
        </p:spPr>
      </p:pic>
      <p:pic>
        <p:nvPicPr>
          <p:cNvPr id="15" name="Picture 14">
            <a:extLst>
              <a:ext uri="{FF2B5EF4-FFF2-40B4-BE49-F238E27FC236}">
                <a16:creationId xmlns:a16="http://schemas.microsoft.com/office/drawing/2014/main" id="{13766E1D-B471-4F7D-B56F-A88CAADC4D8C}"/>
              </a:ext>
            </a:extLst>
          </p:cNvPr>
          <p:cNvPicPr>
            <a:picLocks noChangeAspect="1"/>
          </p:cNvPicPr>
          <p:nvPr/>
        </p:nvPicPr>
        <p:blipFill>
          <a:blip r:embed="rId4"/>
          <a:stretch>
            <a:fillRect/>
          </a:stretch>
        </p:blipFill>
        <p:spPr>
          <a:xfrm>
            <a:off x="727261" y="1659097"/>
            <a:ext cx="3743325" cy="4953000"/>
          </a:xfrm>
          <a:prstGeom prst="rect">
            <a:avLst/>
          </a:prstGeom>
        </p:spPr>
      </p:pic>
    </p:spTree>
    <p:extLst>
      <p:ext uri="{BB962C8B-B14F-4D97-AF65-F5344CB8AC3E}">
        <p14:creationId xmlns:p14="http://schemas.microsoft.com/office/powerpoint/2010/main" val="248247086"/>
      </p:ext>
    </p:extLst>
  </p:cSld>
  <p:clrMapOvr>
    <a:masterClrMapping/>
  </p:clrMapOvr>
  <p:transition spd="slow" advTm="21252"/>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hape 104"/>
          <p:cNvSpPr>
            <a:spLocks noGrp="1"/>
          </p:cNvSpPr>
          <p:nvPr>
            <p:ph type="body" idx="14"/>
          </p:nvPr>
        </p:nvSpPr>
        <p:spPr>
          <a:xfrm>
            <a:off x="444499" y="904875"/>
            <a:ext cx="11278109" cy="754063"/>
          </a:xfrm>
        </p:spPr>
        <p:txBody>
          <a:bodyPr/>
          <a:lstStyle/>
          <a:p>
            <a:pPr>
              <a:spcBef>
                <a:spcPct val="0"/>
              </a:spcBef>
            </a:pPr>
            <a:endParaRPr lang="en-US" dirty="0">
              <a:latin typeface="Arial" charset="0"/>
              <a:cs typeface="Arial" charset="0"/>
            </a:endParaRPr>
          </a:p>
          <a:p>
            <a:pPr>
              <a:spcBef>
                <a:spcPct val="0"/>
              </a:spcBef>
            </a:pPr>
            <a:endParaRPr lang="en-US" dirty="0">
              <a:latin typeface="Arial" charset="0"/>
              <a:cs typeface="Arial" charset="0"/>
            </a:endParaRPr>
          </a:p>
          <a:p>
            <a:pPr>
              <a:spcBef>
                <a:spcPct val="0"/>
              </a:spcBef>
            </a:pPr>
            <a:endParaRPr lang="en-US" dirty="0">
              <a:latin typeface="Arial" charset="0"/>
              <a:cs typeface="Arial" charset="0"/>
            </a:endParaRPr>
          </a:p>
          <a:p>
            <a:pPr>
              <a:spcBef>
                <a:spcPct val="0"/>
              </a:spcBef>
            </a:pPr>
            <a:endParaRPr lang="en-US" dirty="0">
              <a:latin typeface="Arial" charset="0"/>
              <a:cs typeface="Arial" charset="0"/>
            </a:endParaRPr>
          </a:p>
          <a:p>
            <a:pPr>
              <a:spcBef>
                <a:spcPct val="0"/>
              </a:spcBef>
            </a:pPr>
            <a:endParaRPr lang="en-US" dirty="0">
              <a:latin typeface="Arial" charset="0"/>
              <a:cs typeface="Arial" charset="0"/>
            </a:endParaRPr>
          </a:p>
        </p:txBody>
      </p:sp>
      <p:sp>
        <p:nvSpPr>
          <p:cNvPr id="3" name="Text Placeholder 2">
            <a:extLst>
              <a:ext uri="{FF2B5EF4-FFF2-40B4-BE49-F238E27FC236}">
                <a16:creationId xmlns:a16="http://schemas.microsoft.com/office/drawing/2014/main" id="{9AC40535-25A8-4711-9990-D72138D30F85}"/>
              </a:ext>
            </a:extLst>
          </p:cNvPr>
          <p:cNvSpPr>
            <a:spLocks noGrp="1"/>
          </p:cNvSpPr>
          <p:nvPr>
            <p:ph type="body" sz="quarter" idx="14"/>
          </p:nvPr>
        </p:nvSpPr>
        <p:spPr/>
        <p:txBody>
          <a:bodyPr/>
          <a:lstStyle/>
          <a:p>
            <a:r>
              <a:rPr lang="en-GB" dirty="0"/>
              <a:t>Jan/Feb 2020</a:t>
            </a:r>
          </a:p>
        </p:txBody>
      </p:sp>
      <p:sp>
        <p:nvSpPr>
          <p:cNvPr id="2" name="TextBox 1">
            <a:extLst>
              <a:ext uri="{FF2B5EF4-FFF2-40B4-BE49-F238E27FC236}">
                <a16:creationId xmlns:a16="http://schemas.microsoft.com/office/drawing/2014/main" id="{C5924579-89BC-479F-9DB0-C8CF03A70128}"/>
              </a:ext>
            </a:extLst>
          </p:cNvPr>
          <p:cNvSpPr txBox="1"/>
          <p:nvPr/>
        </p:nvSpPr>
        <p:spPr>
          <a:xfrm>
            <a:off x="590844" y="1856934"/>
            <a:ext cx="3512234" cy="4496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noAutofit/>
          </a:bodyPr>
          <a:lstStyle/>
          <a:p>
            <a:pPr marL="285750" marR="0" indent="-285750" defTabSz="914400" rtl="0" fontAlgn="auto" latinLnBrk="0" hangingPunct="0">
              <a:lnSpc>
                <a:spcPct val="90000"/>
              </a:lnSpc>
              <a:spcBef>
                <a:spcPts val="0"/>
              </a:spcBef>
              <a:spcAft>
                <a:spcPts val="0"/>
              </a:spcAft>
              <a:buClrTx/>
              <a:buSzTx/>
              <a:buFont typeface="Arial" panose="020B0604020202020204" pitchFamily="34" charset="0"/>
              <a:buChar char="•"/>
              <a:tabLst/>
            </a:pPr>
            <a:r>
              <a:rPr lang="en-GB" sz="3600" b="0" dirty="0">
                <a:solidFill>
                  <a:srgbClr val="0F3750"/>
                </a:solidFill>
                <a:latin typeface="Arial" panose="020B0604020202020204" pitchFamily="34" charset="0"/>
                <a:ea typeface="Arial"/>
                <a:cs typeface="Arial" panose="020B0604020202020204" pitchFamily="34" charset="0"/>
                <a:sym typeface="Arial"/>
              </a:rPr>
              <a:t>Zone management</a:t>
            </a:r>
          </a:p>
          <a:p>
            <a:pPr marL="285750" marR="0" indent="-285750" defTabSz="914400" rtl="0" fontAlgn="auto" latinLnBrk="0" hangingPunct="0">
              <a:lnSpc>
                <a:spcPct val="90000"/>
              </a:lnSpc>
              <a:spcBef>
                <a:spcPts val="0"/>
              </a:spcBef>
              <a:spcAft>
                <a:spcPts val="0"/>
              </a:spcAft>
              <a:buClrTx/>
              <a:buSzTx/>
              <a:buFont typeface="Arial" panose="020B0604020202020204" pitchFamily="34" charset="0"/>
              <a:buChar char="•"/>
              <a:tabLst/>
            </a:pPr>
            <a:r>
              <a:rPr lang="en-GB" sz="3600" b="0" dirty="0">
                <a:solidFill>
                  <a:srgbClr val="0F3750"/>
                </a:solidFill>
                <a:latin typeface="Arial" panose="020B0604020202020204" pitchFamily="34" charset="0"/>
                <a:ea typeface="Arial"/>
                <a:cs typeface="Arial" panose="020B0604020202020204" pitchFamily="34" charset="0"/>
                <a:sym typeface="Arial"/>
              </a:rPr>
              <a:t>Doors (revolve/</a:t>
            </a:r>
          </a:p>
          <a:p>
            <a:pPr marR="0" defTabSz="914400" rtl="0" fontAlgn="auto" latinLnBrk="0" hangingPunct="0">
              <a:lnSpc>
                <a:spcPct val="90000"/>
              </a:lnSpc>
              <a:spcBef>
                <a:spcPts val="0"/>
              </a:spcBef>
              <a:spcAft>
                <a:spcPts val="0"/>
              </a:spcAft>
              <a:buClrTx/>
              <a:buSzTx/>
              <a:tabLst/>
            </a:pPr>
            <a:r>
              <a:rPr lang="en-GB" sz="3600" b="0" dirty="0">
                <a:solidFill>
                  <a:srgbClr val="0F3750"/>
                </a:solidFill>
                <a:latin typeface="Arial" panose="020B0604020202020204" pitchFamily="34" charset="0"/>
                <a:ea typeface="Arial"/>
                <a:cs typeface="Arial" panose="020B0604020202020204" pitchFamily="34" charset="0"/>
                <a:sym typeface="Arial"/>
              </a:rPr>
              <a:t>  access door)</a:t>
            </a:r>
          </a:p>
          <a:p>
            <a:pPr marL="285750" marR="0" indent="-285750" defTabSz="914400" rtl="0" fontAlgn="auto" latinLnBrk="0" hangingPunct="0">
              <a:lnSpc>
                <a:spcPct val="90000"/>
              </a:lnSpc>
              <a:spcBef>
                <a:spcPts val="0"/>
              </a:spcBef>
              <a:spcAft>
                <a:spcPts val="0"/>
              </a:spcAft>
              <a:buClrTx/>
              <a:buSzTx/>
              <a:buFont typeface="Arial" panose="020B0604020202020204" pitchFamily="34" charset="0"/>
              <a:buChar char="•"/>
              <a:tabLst/>
            </a:pPr>
            <a:r>
              <a:rPr lang="en-GB" sz="3600" b="0" dirty="0">
                <a:solidFill>
                  <a:srgbClr val="0F3750"/>
                </a:solidFill>
                <a:latin typeface="Arial" panose="020B0604020202020204" pitchFamily="34" charset="0"/>
                <a:ea typeface="Arial"/>
                <a:cs typeface="Arial" panose="020B0604020202020204" pitchFamily="34" charset="0"/>
                <a:sym typeface="Arial"/>
              </a:rPr>
              <a:t>Event impact (dance competition, art</a:t>
            </a:r>
          </a:p>
          <a:p>
            <a:pPr marR="0" defTabSz="914400" rtl="0" fontAlgn="auto" latinLnBrk="0" hangingPunct="0">
              <a:lnSpc>
                <a:spcPct val="90000"/>
              </a:lnSpc>
              <a:spcBef>
                <a:spcPts val="0"/>
              </a:spcBef>
              <a:spcAft>
                <a:spcPts val="0"/>
              </a:spcAft>
              <a:buClrTx/>
              <a:buSzTx/>
              <a:tabLst/>
            </a:pPr>
            <a:r>
              <a:rPr lang="en-GB" sz="3600" b="0" dirty="0">
                <a:solidFill>
                  <a:srgbClr val="0F3750"/>
                </a:solidFill>
                <a:latin typeface="Arial" panose="020B0604020202020204" pitchFamily="34" charset="0"/>
                <a:ea typeface="Arial"/>
                <a:cs typeface="Arial" panose="020B0604020202020204" pitchFamily="34" charset="0"/>
                <a:sym typeface="Arial"/>
              </a:rPr>
              <a:t>   installation)</a:t>
            </a:r>
          </a:p>
        </p:txBody>
      </p:sp>
      <p:pic>
        <p:nvPicPr>
          <p:cNvPr id="5" name="Picture 4">
            <a:extLst>
              <a:ext uri="{FF2B5EF4-FFF2-40B4-BE49-F238E27FC236}">
                <a16:creationId xmlns:a16="http://schemas.microsoft.com/office/drawing/2014/main" id="{25B70CB3-842B-4BF6-A4C5-4952B7DEC4BA}"/>
              </a:ext>
            </a:extLst>
          </p:cNvPr>
          <p:cNvPicPr>
            <a:picLocks noChangeAspect="1"/>
          </p:cNvPicPr>
          <p:nvPr/>
        </p:nvPicPr>
        <p:blipFill>
          <a:blip r:embed="rId3"/>
          <a:stretch>
            <a:fillRect/>
          </a:stretch>
        </p:blipFill>
        <p:spPr>
          <a:xfrm>
            <a:off x="5193415" y="504093"/>
            <a:ext cx="6790401" cy="3762518"/>
          </a:xfrm>
          <a:prstGeom prst="rect">
            <a:avLst/>
          </a:prstGeom>
        </p:spPr>
      </p:pic>
      <p:pic>
        <p:nvPicPr>
          <p:cNvPr id="6" name="Graphic 5" descr="Heart with solid fill">
            <a:extLst>
              <a:ext uri="{FF2B5EF4-FFF2-40B4-BE49-F238E27FC236}">
                <a16:creationId xmlns:a16="http://schemas.microsoft.com/office/drawing/2014/main" id="{2C066F97-22F1-4CBC-9B39-4125873BA90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05030" y="247204"/>
            <a:ext cx="914400" cy="914400"/>
          </a:xfrm>
          <a:prstGeom prst="rect">
            <a:avLst/>
          </a:prstGeom>
        </p:spPr>
      </p:pic>
      <p:pic>
        <p:nvPicPr>
          <p:cNvPr id="8" name="Graphic 7" descr="Heart with solid fill">
            <a:extLst>
              <a:ext uri="{FF2B5EF4-FFF2-40B4-BE49-F238E27FC236}">
                <a16:creationId xmlns:a16="http://schemas.microsoft.com/office/drawing/2014/main" id="{7BE75969-07DC-4277-A273-15919E3858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057224" y="3009859"/>
            <a:ext cx="914400" cy="914400"/>
          </a:xfrm>
          <a:prstGeom prst="rect">
            <a:avLst/>
          </a:prstGeom>
        </p:spPr>
      </p:pic>
      <p:pic>
        <p:nvPicPr>
          <p:cNvPr id="9" name="Graphic 8" descr="Heart with solid fill">
            <a:extLst>
              <a:ext uri="{FF2B5EF4-FFF2-40B4-BE49-F238E27FC236}">
                <a16:creationId xmlns:a16="http://schemas.microsoft.com/office/drawing/2014/main" id="{E0F9E091-3DE3-4385-85E8-A30615C3808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69648" y="3849545"/>
            <a:ext cx="914400" cy="914400"/>
          </a:xfrm>
          <a:prstGeom prst="rect">
            <a:avLst/>
          </a:prstGeom>
        </p:spPr>
      </p:pic>
      <p:pic>
        <p:nvPicPr>
          <p:cNvPr id="10" name="Graphic 9" descr="Heart with solid fill">
            <a:extLst>
              <a:ext uri="{FF2B5EF4-FFF2-40B4-BE49-F238E27FC236}">
                <a16:creationId xmlns:a16="http://schemas.microsoft.com/office/drawing/2014/main" id="{241222D4-D959-44A9-9F1C-D45B8718E09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59303" y="4763945"/>
            <a:ext cx="914400" cy="914400"/>
          </a:xfrm>
          <a:prstGeom prst="rect">
            <a:avLst/>
          </a:prstGeom>
        </p:spPr>
      </p:pic>
    </p:spTree>
    <p:extLst>
      <p:ext uri="{BB962C8B-B14F-4D97-AF65-F5344CB8AC3E}">
        <p14:creationId xmlns:p14="http://schemas.microsoft.com/office/powerpoint/2010/main" val="2275204443"/>
      </p:ext>
    </p:extLst>
  </p:cSld>
  <p:clrMapOvr>
    <a:masterClrMapping/>
  </p:clrMapOvr>
  <p:transition spd="slow" advTm="44888"/>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hape 104"/>
          <p:cNvSpPr>
            <a:spLocks noGrp="1"/>
          </p:cNvSpPr>
          <p:nvPr>
            <p:ph type="body" idx="14"/>
          </p:nvPr>
        </p:nvSpPr>
        <p:spPr>
          <a:xfrm>
            <a:off x="444499" y="904875"/>
            <a:ext cx="11278109" cy="754063"/>
          </a:xfrm>
        </p:spPr>
        <p:txBody>
          <a:bodyPr/>
          <a:lstStyle/>
          <a:p>
            <a:pPr>
              <a:spcBef>
                <a:spcPct val="0"/>
              </a:spcBef>
            </a:pPr>
            <a:endParaRPr lang="en-US" dirty="0">
              <a:latin typeface="Arial" charset="0"/>
              <a:cs typeface="Arial" charset="0"/>
            </a:endParaRPr>
          </a:p>
          <a:p>
            <a:pPr>
              <a:spcBef>
                <a:spcPct val="0"/>
              </a:spcBef>
            </a:pPr>
            <a:endParaRPr lang="en-US" dirty="0">
              <a:latin typeface="Arial" charset="0"/>
              <a:cs typeface="Arial" charset="0"/>
            </a:endParaRPr>
          </a:p>
          <a:p>
            <a:pPr>
              <a:spcBef>
                <a:spcPct val="0"/>
              </a:spcBef>
            </a:pPr>
            <a:endParaRPr lang="en-US" dirty="0">
              <a:latin typeface="Arial" charset="0"/>
              <a:cs typeface="Arial" charset="0"/>
            </a:endParaRPr>
          </a:p>
          <a:p>
            <a:pPr>
              <a:spcBef>
                <a:spcPct val="0"/>
              </a:spcBef>
            </a:pPr>
            <a:endParaRPr lang="en-US" dirty="0">
              <a:latin typeface="Arial" charset="0"/>
              <a:cs typeface="Arial" charset="0"/>
            </a:endParaRPr>
          </a:p>
          <a:p>
            <a:pPr>
              <a:spcBef>
                <a:spcPct val="0"/>
              </a:spcBef>
            </a:pPr>
            <a:endParaRPr lang="en-US" dirty="0">
              <a:latin typeface="Arial" charset="0"/>
              <a:cs typeface="Arial" charset="0"/>
            </a:endParaRPr>
          </a:p>
        </p:txBody>
      </p:sp>
      <p:sp>
        <p:nvSpPr>
          <p:cNvPr id="3" name="Text Placeholder 2">
            <a:extLst>
              <a:ext uri="{FF2B5EF4-FFF2-40B4-BE49-F238E27FC236}">
                <a16:creationId xmlns:a16="http://schemas.microsoft.com/office/drawing/2014/main" id="{9AC40535-25A8-4711-9990-D72138D30F85}"/>
              </a:ext>
            </a:extLst>
          </p:cNvPr>
          <p:cNvSpPr>
            <a:spLocks noGrp="1"/>
          </p:cNvSpPr>
          <p:nvPr>
            <p:ph type="body" sz="quarter" idx="14"/>
          </p:nvPr>
        </p:nvSpPr>
        <p:spPr>
          <a:xfrm>
            <a:off x="444499" y="904715"/>
            <a:ext cx="11303001" cy="754382"/>
          </a:xfrm>
        </p:spPr>
        <p:txBody>
          <a:bodyPr/>
          <a:lstStyle/>
          <a:p>
            <a:r>
              <a:rPr lang="en-GB" dirty="0"/>
              <a:t>Is this the library of the future?</a:t>
            </a:r>
          </a:p>
        </p:txBody>
      </p:sp>
      <p:sp>
        <p:nvSpPr>
          <p:cNvPr id="2" name="TextBox 1">
            <a:extLst>
              <a:ext uri="{FF2B5EF4-FFF2-40B4-BE49-F238E27FC236}">
                <a16:creationId xmlns:a16="http://schemas.microsoft.com/office/drawing/2014/main" id="{C5924579-89BC-479F-9DB0-C8CF03A70128}"/>
              </a:ext>
            </a:extLst>
          </p:cNvPr>
          <p:cNvSpPr txBox="1"/>
          <p:nvPr/>
        </p:nvSpPr>
        <p:spPr>
          <a:xfrm>
            <a:off x="-228454" y="1856935"/>
            <a:ext cx="12648907" cy="38404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normAutofit/>
          </a:bodyPr>
          <a:lstStyle/>
          <a:p>
            <a:pPr marL="0" marR="0" indent="0" algn="ctr" defTabSz="914400" rtl="0" fontAlgn="auto" latinLnBrk="0" hangingPunct="0">
              <a:lnSpc>
                <a:spcPct val="90000"/>
              </a:lnSpc>
              <a:spcBef>
                <a:spcPts val="0"/>
              </a:spcBef>
              <a:spcAft>
                <a:spcPts val="0"/>
              </a:spcAft>
              <a:buClrTx/>
              <a:buSzTx/>
              <a:buFontTx/>
              <a:buNone/>
              <a:tabLst/>
            </a:pPr>
            <a:r>
              <a:rPr lang="en-GB" b="0" u="none" strike="noStrike" dirty="0">
                <a:solidFill>
                  <a:srgbClr val="0F3750"/>
                </a:solidFill>
                <a:effectLst/>
                <a:latin typeface="Arial" panose="020B0604020202020204" pitchFamily="34" charset="0"/>
                <a:cs typeface="Arial" panose="020B0604020202020204" pitchFamily="34" charset="0"/>
              </a:rPr>
              <a:t>“Welcoming ... porous... a warehouse of ideas.” </a:t>
            </a:r>
          </a:p>
          <a:p>
            <a:pPr marL="0" marR="0" indent="0" algn="ctr" defTabSz="914400" rtl="0" fontAlgn="auto" latinLnBrk="0" hangingPunct="0">
              <a:lnSpc>
                <a:spcPct val="90000"/>
              </a:lnSpc>
              <a:spcBef>
                <a:spcPts val="0"/>
              </a:spcBef>
              <a:spcAft>
                <a:spcPts val="0"/>
              </a:spcAft>
              <a:buClrTx/>
              <a:buSzTx/>
              <a:buFontTx/>
              <a:buNone/>
              <a:tabLst/>
            </a:pPr>
            <a:r>
              <a:rPr lang="en-GB" sz="2400" b="0" u="none" strike="noStrike" dirty="0">
                <a:solidFill>
                  <a:srgbClr val="0F3750"/>
                </a:solidFill>
                <a:effectLst/>
                <a:latin typeface="Arial" panose="020B0604020202020204" pitchFamily="34" charset="0"/>
                <a:cs typeface="Arial" panose="020B0604020202020204" pitchFamily="34" charset="0"/>
              </a:rPr>
              <a:t>(Shelley McNamara, Grafton Architects, </a:t>
            </a:r>
            <a:r>
              <a:rPr lang="en-GB" sz="2400" b="0" u="sng" dirty="0">
                <a:solidFill>
                  <a:srgbClr val="0F3750"/>
                </a:solidFill>
                <a:effectLst/>
                <a:latin typeface="Arial" panose="020B0604020202020204" pitchFamily="34" charset="0"/>
                <a:cs typeface="Arial" panose="020B0604020202020204" pitchFamily="34" charset="0"/>
                <a:hlinkClick r:id="rId3"/>
              </a:rPr>
              <a:t>RIBA Gold Medal lecture 2020</a:t>
            </a:r>
            <a:r>
              <a:rPr lang="en-GB" sz="2400" b="0" u="none" strike="noStrike" dirty="0">
                <a:solidFill>
                  <a:srgbClr val="0F3750"/>
                </a:solidFill>
                <a:effectLst/>
                <a:latin typeface="Arial" panose="020B0604020202020204" pitchFamily="34" charset="0"/>
                <a:cs typeface="Arial" panose="020B0604020202020204" pitchFamily="34" charset="0"/>
              </a:rPr>
              <a:t>)</a:t>
            </a:r>
          </a:p>
          <a:p>
            <a:pPr marL="0" marR="0" indent="0" algn="ctr" defTabSz="914400" rtl="0" fontAlgn="auto" latinLnBrk="0" hangingPunct="0">
              <a:lnSpc>
                <a:spcPct val="90000"/>
              </a:lnSpc>
              <a:spcBef>
                <a:spcPts val="0"/>
              </a:spcBef>
              <a:spcAft>
                <a:spcPts val="0"/>
              </a:spcAft>
              <a:buClrTx/>
              <a:buSzTx/>
              <a:buFontTx/>
              <a:buNone/>
              <a:tabLst/>
            </a:pPr>
            <a:endParaRPr lang="en-GB" b="0" dirty="0">
              <a:solidFill>
                <a:srgbClr val="0F3750"/>
              </a:solidFill>
              <a:latin typeface="Arial" panose="020B0604020202020204" pitchFamily="34" charset="0"/>
              <a:cs typeface="Arial" panose="020B0604020202020204" pitchFamily="34" charset="0"/>
            </a:endParaRPr>
          </a:p>
          <a:p>
            <a:pPr marL="0" marR="0" indent="0" algn="ctr" defTabSz="914400" rtl="0" fontAlgn="auto" latinLnBrk="0" hangingPunct="0">
              <a:lnSpc>
                <a:spcPct val="90000"/>
              </a:lnSpc>
              <a:spcBef>
                <a:spcPts val="0"/>
              </a:spcBef>
              <a:spcAft>
                <a:spcPts val="0"/>
              </a:spcAft>
              <a:buClrTx/>
              <a:buSzTx/>
              <a:buFontTx/>
              <a:buNone/>
              <a:tabLst/>
            </a:pPr>
            <a:r>
              <a:rPr lang="en-GB" b="0" u="none" strike="noStrike" dirty="0">
                <a:solidFill>
                  <a:srgbClr val="0F3750"/>
                </a:solidFill>
                <a:effectLst/>
                <a:latin typeface="Arial" panose="020B0604020202020204" pitchFamily="34" charset="0"/>
                <a:cs typeface="Arial" panose="020B0604020202020204" pitchFamily="34" charset="0"/>
              </a:rPr>
              <a:t>“The best place to lay your laptop?” </a:t>
            </a:r>
          </a:p>
          <a:p>
            <a:pPr marL="0" marR="0" indent="0" algn="ctr" defTabSz="914400" rtl="0" fontAlgn="auto" latinLnBrk="0" hangingPunct="0">
              <a:lnSpc>
                <a:spcPct val="90000"/>
              </a:lnSpc>
              <a:spcBef>
                <a:spcPts val="0"/>
              </a:spcBef>
              <a:spcAft>
                <a:spcPts val="0"/>
              </a:spcAft>
              <a:buClrTx/>
              <a:buSzTx/>
              <a:buFontTx/>
              <a:buNone/>
              <a:tabLst/>
            </a:pPr>
            <a:r>
              <a:rPr lang="en-GB" sz="2400" b="0" u="none" strike="noStrike" dirty="0">
                <a:solidFill>
                  <a:srgbClr val="0F3750"/>
                </a:solidFill>
                <a:effectLst/>
                <a:latin typeface="Arial" panose="020B0604020202020204" pitchFamily="34" charset="0"/>
                <a:cs typeface="Arial" panose="020B0604020202020204" pitchFamily="34" charset="0"/>
              </a:rPr>
              <a:t>(Rowan Moore, The Guardian, 25 January 2020)</a:t>
            </a:r>
            <a:endParaRPr kumimoji="0" lang="en-GB" sz="2400" b="0" u="none" strike="noStrike" cap="none" spc="0" normalizeH="0" baseline="0" dirty="0">
              <a:ln>
                <a:noFill/>
              </a:ln>
              <a:solidFill>
                <a:srgbClr val="FFFFFF"/>
              </a:solidFill>
              <a:effectLst/>
              <a:uFillTx/>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4084378815"/>
      </p:ext>
    </p:extLst>
  </p:cSld>
  <p:clrMapOvr>
    <a:masterClrMapping/>
  </p:clrMapOvr>
  <p:transition spd="slow" advTm="38694"/>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4A55F45-027F-451D-81E5-7A0316D71BDC}"/>
              </a:ext>
            </a:extLst>
          </p:cNvPr>
          <p:cNvSpPr>
            <a:spLocks noGrp="1"/>
          </p:cNvSpPr>
          <p:nvPr>
            <p:ph type="body" sz="quarter" idx="14"/>
          </p:nvPr>
        </p:nvSpPr>
        <p:spPr/>
        <p:txBody>
          <a:bodyPr/>
          <a:lstStyle/>
          <a:p>
            <a:r>
              <a:rPr lang="en-GB" dirty="0"/>
              <a:t>Love nest!!</a:t>
            </a:r>
          </a:p>
        </p:txBody>
      </p:sp>
      <p:sp>
        <p:nvSpPr>
          <p:cNvPr id="4" name="Text Placeholder 3">
            <a:extLst>
              <a:ext uri="{FF2B5EF4-FFF2-40B4-BE49-F238E27FC236}">
                <a16:creationId xmlns:a16="http://schemas.microsoft.com/office/drawing/2014/main" id="{EA452A85-4936-4A19-88FE-D2DBC8508D87}"/>
              </a:ext>
            </a:extLst>
          </p:cNvPr>
          <p:cNvSpPr>
            <a:spLocks noGrp="1"/>
          </p:cNvSpPr>
          <p:nvPr>
            <p:ph type="body" sz="half" idx="15"/>
          </p:nvPr>
        </p:nvSpPr>
        <p:spPr>
          <a:xfrm>
            <a:off x="444500" y="1901825"/>
            <a:ext cx="6972300" cy="4351338"/>
          </a:xfrm>
        </p:spPr>
        <p:txBody>
          <a:bodyPr/>
          <a:lstStyle/>
          <a:p>
            <a:pPr algn="ctr"/>
            <a:r>
              <a:rPr lang="en-GB" sz="4400" dirty="0"/>
              <a:t>“The £50m </a:t>
            </a:r>
            <a:r>
              <a:rPr lang="en-GB" sz="4400" dirty="0" err="1"/>
              <a:t>lovenest</a:t>
            </a:r>
            <a:r>
              <a:rPr lang="en-GB" sz="4400" dirty="0"/>
              <a:t>: Kingston’s new library is a place to find books – and romance”</a:t>
            </a:r>
          </a:p>
          <a:p>
            <a:pPr algn="ctr"/>
            <a:endParaRPr lang="en-GB" sz="4400" dirty="0"/>
          </a:p>
          <a:p>
            <a:pPr algn="ctr"/>
            <a:r>
              <a:rPr lang="en-GB" dirty="0"/>
              <a:t>(Oliver Wainwright, The Guardian 28 January 2020)</a:t>
            </a:r>
          </a:p>
          <a:p>
            <a:endParaRPr lang="en-GB" dirty="0"/>
          </a:p>
        </p:txBody>
      </p:sp>
      <p:pic>
        <p:nvPicPr>
          <p:cNvPr id="5" name="Picture Placeholder 6" descr="A picture containing coffee with a heart in the froth&#10;&#10;Description automatically generated">
            <a:extLst>
              <a:ext uri="{FF2B5EF4-FFF2-40B4-BE49-F238E27FC236}">
                <a16:creationId xmlns:a16="http://schemas.microsoft.com/office/drawing/2014/main" id="{CBFAB008-51F8-4DD8-B44F-7DB248A4DCC2}"/>
              </a:ext>
            </a:extLst>
          </p:cNvPr>
          <p:cNvPicPr>
            <a:picLocks noGrp="1" noChangeAspect="1"/>
          </p:cNvPicPr>
          <p:nvPr>
            <p:ph type="pic" idx="16"/>
          </p:nvPr>
        </p:nvPicPr>
        <p:blipFill>
          <a:blip r:embed="rId3" cstate="email">
            <a:extLst>
              <a:ext uri="{28A0092B-C50C-407E-A947-70E740481C1C}">
                <a14:useLocalDpi xmlns:a14="http://schemas.microsoft.com/office/drawing/2010/main" val="0"/>
              </a:ext>
            </a:extLst>
          </a:blip>
          <a:srcRect l="16670" r="16670"/>
          <a:stretch>
            <a:fillRect/>
          </a:stretch>
        </p:blipFill>
        <p:spPr>
          <a:xfrm>
            <a:off x="7639050" y="904715"/>
            <a:ext cx="3816806" cy="4304271"/>
          </a:xfrm>
        </p:spPr>
      </p:pic>
      <p:sp>
        <p:nvSpPr>
          <p:cNvPr id="6" name="TextBox 5">
            <a:extLst>
              <a:ext uri="{FF2B5EF4-FFF2-40B4-BE49-F238E27FC236}">
                <a16:creationId xmlns:a16="http://schemas.microsoft.com/office/drawing/2014/main" id="{6E3C68E7-8EAF-46FF-8558-4B5553C7653C}"/>
              </a:ext>
            </a:extLst>
          </p:cNvPr>
          <p:cNvSpPr txBox="1"/>
          <p:nvPr/>
        </p:nvSpPr>
        <p:spPr>
          <a:xfrm>
            <a:off x="7639050" y="5208986"/>
            <a:ext cx="3816806" cy="10013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normAutofit fontScale="92500"/>
          </a:bodyPr>
          <a:lstStyle/>
          <a:p>
            <a:pPr marL="0" marR="0" indent="0" algn="l" defTabSz="914400" rtl="0" fontAlgn="auto" latinLnBrk="0" hangingPunct="0">
              <a:lnSpc>
                <a:spcPct val="90000"/>
              </a:lnSpc>
              <a:spcBef>
                <a:spcPts val="0"/>
              </a:spcBef>
              <a:spcAft>
                <a:spcPts val="0"/>
              </a:spcAft>
              <a:buClrTx/>
              <a:buSzTx/>
              <a:buFontTx/>
              <a:buNone/>
              <a:tabLst/>
            </a:pPr>
            <a:r>
              <a:rPr kumimoji="0" lang="en-GB" sz="2400" b="0" i="1" u="none" strike="noStrike" cap="none" spc="0" normalizeH="0" baseline="0" dirty="0">
                <a:ln>
                  <a:noFill/>
                </a:ln>
                <a:solidFill>
                  <a:schemeClr val="bg1"/>
                </a:solidFill>
                <a:effectLst/>
                <a:uFillTx/>
                <a:latin typeface="Arial"/>
                <a:ea typeface="Arial"/>
                <a:cs typeface="Arial"/>
                <a:sym typeface="Arial"/>
              </a:rPr>
              <a:t>Genuinely a photo Elizabeth took of one her first coffees in the new café!</a:t>
            </a:r>
          </a:p>
        </p:txBody>
      </p:sp>
    </p:spTree>
    <p:extLst>
      <p:ext uri="{BB962C8B-B14F-4D97-AF65-F5344CB8AC3E}">
        <p14:creationId xmlns:p14="http://schemas.microsoft.com/office/powerpoint/2010/main" val="46549639"/>
      </p:ext>
    </p:extLst>
  </p:cSld>
  <p:clrMapOvr>
    <a:masterClrMapping/>
  </p:clrMapOvr>
  <p:transition spd="med" advTm="24892"/>
</p:sld>
</file>

<file path=ppt/theme/theme1.xml><?xml version="1.0" encoding="utf-8"?>
<a:theme xmlns:a="http://schemas.openxmlformats.org/drawingml/2006/main" name="KU Powerpoint templat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normAutofit/>
      </a:bodyPr>
      <a:lstStyle>
        <a:defPPr marL="0" marR="0" indent="0" algn="l" defTabSz="914400" rtl="0" fontAlgn="auto" latinLnBrk="0" hangingPunct="0">
          <a:lnSpc>
            <a:spcPct val="90000"/>
          </a:lnSpc>
          <a:spcBef>
            <a:spcPts val="0"/>
          </a:spcBef>
          <a:spcAft>
            <a:spcPts val="0"/>
          </a:spcAft>
          <a:buClrTx/>
          <a:buSzTx/>
          <a:buFontTx/>
          <a:buNone/>
          <a:tabLst/>
          <a:defRPr kumimoji="0" sz="4400" b="1" i="0" u="none" strike="noStrike" cap="none" spc="0" normalizeH="0" baseline="0">
            <a:ln>
              <a:noFill/>
            </a:ln>
            <a:solidFill>
              <a:srgbClr val="FFFFFF"/>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normAutofit/>
      </a:bodyPr>
      <a:lstStyle>
        <a:defPPr marL="0" marR="0" indent="0" algn="l" defTabSz="914400" rtl="0" fontAlgn="auto" latinLnBrk="0" hangingPunct="0">
          <a:lnSpc>
            <a:spcPct val="90000"/>
          </a:lnSpc>
          <a:spcBef>
            <a:spcPts val="0"/>
          </a:spcBef>
          <a:spcAft>
            <a:spcPts val="0"/>
          </a:spcAft>
          <a:buClrTx/>
          <a:buSzTx/>
          <a:buFontTx/>
          <a:buNone/>
          <a:tabLst/>
          <a:defRPr kumimoji="0" sz="4400" b="1" i="0" u="none" strike="noStrike" cap="none" spc="0" normalizeH="0" baseline="0">
            <a:ln>
              <a:noFill/>
            </a:ln>
            <a:solidFill>
              <a:srgbClr val="FFFFFF"/>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CEAE98D5A28204FAB28A02C3794AF46" ma:contentTypeVersion="10" ma:contentTypeDescription="Create a new document." ma:contentTypeScope="" ma:versionID="2464a3308c8630672d9b86a58d801330">
  <xsd:schema xmlns:xsd="http://www.w3.org/2001/XMLSchema" xmlns:xs="http://www.w3.org/2001/XMLSchema" xmlns:p="http://schemas.microsoft.com/office/2006/metadata/properties" xmlns:ns2="fe0e02d9-9305-4a9f-808f-ce072833b790" xmlns:ns3="db8ae3c6-bdbf-4c5b-9036-298b96a57bb5" targetNamespace="http://schemas.microsoft.com/office/2006/metadata/properties" ma:root="true" ma:fieldsID="8da8cf3a90db5f34caf424d77b0ec0bc" ns2:_="" ns3:_="">
    <xsd:import namespace="fe0e02d9-9305-4a9f-808f-ce072833b790"/>
    <xsd:import namespace="db8ae3c6-bdbf-4c5b-9036-298b96a57bb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0e02d9-9305-4a9f-808f-ce072833b7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b8ae3c6-bdbf-4c5b-9036-298b96a57bb5"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737AC69-3140-4BD7-AE91-85AC1A467DB1}">
  <ds:schemaRefs>
    <ds:schemaRef ds:uri="http://schemas.microsoft.com/sharepoint/v3/contenttype/forms"/>
  </ds:schemaRefs>
</ds:datastoreItem>
</file>

<file path=customXml/itemProps2.xml><?xml version="1.0" encoding="utf-8"?>
<ds:datastoreItem xmlns:ds="http://schemas.openxmlformats.org/officeDocument/2006/customXml" ds:itemID="{41DFB9F8-1777-4572-8FA7-A51B759BC99E}">
  <ds:schemaRefs>
    <ds:schemaRef ds:uri="http://purl.org/dc/terms/"/>
    <ds:schemaRef ds:uri="db8ae3c6-bdbf-4c5b-9036-298b96a57bb5"/>
    <ds:schemaRef ds:uri="http://schemas.microsoft.com/office/infopath/2007/PartnerControls"/>
    <ds:schemaRef ds:uri="http://schemas.microsoft.com/office/2006/metadata/properties"/>
    <ds:schemaRef ds:uri="http://www.w3.org/XML/1998/namespace"/>
    <ds:schemaRef ds:uri="http://purl.org/dc/dcmitype/"/>
    <ds:schemaRef ds:uri="http://schemas.microsoft.com/office/2006/documentManagement/types"/>
    <ds:schemaRef ds:uri="http://schemas.openxmlformats.org/package/2006/metadata/core-properties"/>
    <ds:schemaRef ds:uri="fe0e02d9-9305-4a9f-808f-ce072833b790"/>
    <ds:schemaRef ds:uri="http://purl.org/dc/elements/1.1/"/>
  </ds:schemaRefs>
</ds:datastoreItem>
</file>

<file path=customXml/itemProps3.xml><?xml version="1.0" encoding="utf-8"?>
<ds:datastoreItem xmlns:ds="http://schemas.openxmlformats.org/officeDocument/2006/customXml" ds:itemID="{E4816095-6585-4632-A67E-207DDDAB46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e0e02d9-9305-4a9f-808f-ce072833b790"/>
    <ds:schemaRef ds:uri="db8ae3c6-bdbf-4c5b-9036-298b96a57b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3977</Words>
  <Application>Microsoft Office PowerPoint</Application>
  <PresentationFormat>Widescreen</PresentationFormat>
  <Paragraphs>267</Paragraphs>
  <Slides>22</Slides>
  <Notes>22</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Arimo</vt:lpstr>
      <vt:lpstr>Calibri</vt:lpstr>
      <vt:lpstr>Courier New</vt:lpstr>
      <vt:lpstr>Helvetica</vt:lpstr>
      <vt:lpstr>Lato</vt:lpstr>
      <vt:lpstr>KU Powerpoint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 Powerpoint template_white</dc:title>
  <dc:creator>1608108 CARR</dc:creator>
  <cp:keywords/>
  <dc:description/>
  <cp:lastModifiedBy>Rachel Telfer</cp:lastModifiedBy>
  <cp:revision>640</cp:revision>
  <cp:lastPrinted>2021-03-23T17:22:59Z</cp:lastPrinted>
  <dcterms:created xsi:type="dcterms:W3CDTF">2017-08-29T16:01:24Z</dcterms:created>
  <dcterms:modified xsi:type="dcterms:W3CDTF">2021-03-26T11:00:46Z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0x010100FCEAE98D5A28204FAB28A02C3794AF46</vt:lpwstr>
  </property>
  <property fmtid="{D5CDD505-2E9C-101B-9397-08002B2CF9AE}" pid="3" name="TaxKeyword">
    <vt:lpwstr/>
  </property>
  <property fmtid="{D5CDD505-2E9C-101B-9397-08002B2CF9AE}" pid="4" name="MSIP_Label_3b551598-29da-492a-8b9f-8358cd43dd03_Enabled">
    <vt:lpwstr>True</vt:lpwstr>
  </property>
  <property fmtid="{D5CDD505-2E9C-101B-9397-08002B2CF9AE}" pid="5" name="MSIP_Label_3b551598-29da-492a-8b9f-8358cd43dd03_SiteId">
    <vt:lpwstr>c9ef029c-18cf-4016-86d3-93cf8e94ff94</vt:lpwstr>
  </property>
  <property fmtid="{D5CDD505-2E9C-101B-9397-08002B2CF9AE}" pid="6" name="MSIP_Label_3b551598-29da-492a-8b9f-8358cd43dd03_Owner">
    <vt:lpwstr>KU05233@kingston.ac.uk</vt:lpwstr>
  </property>
  <property fmtid="{D5CDD505-2E9C-101B-9397-08002B2CF9AE}" pid="7" name="MSIP_Label_3b551598-29da-492a-8b9f-8358cd43dd03_SetDate">
    <vt:lpwstr>2021-01-22T14:40:00.3039953Z</vt:lpwstr>
  </property>
  <property fmtid="{D5CDD505-2E9C-101B-9397-08002B2CF9AE}" pid="8" name="MSIP_Label_3b551598-29da-492a-8b9f-8358cd43dd03_Name">
    <vt:lpwstr>General</vt:lpwstr>
  </property>
  <property fmtid="{D5CDD505-2E9C-101B-9397-08002B2CF9AE}" pid="9" name="MSIP_Label_3b551598-29da-492a-8b9f-8358cd43dd03_Application">
    <vt:lpwstr>Microsoft Azure Information Protection</vt:lpwstr>
  </property>
  <property fmtid="{D5CDD505-2E9C-101B-9397-08002B2CF9AE}" pid="10" name="MSIP_Label_3b551598-29da-492a-8b9f-8358cd43dd03_ActionId">
    <vt:lpwstr>a3e49b2a-836a-4e74-a035-66b790d0ccaa</vt:lpwstr>
  </property>
  <property fmtid="{D5CDD505-2E9C-101B-9397-08002B2CF9AE}" pid="11" name="MSIP_Label_3b551598-29da-492a-8b9f-8358cd43dd03_Extended_MSFT_Method">
    <vt:lpwstr>Automatic</vt:lpwstr>
  </property>
  <property fmtid="{D5CDD505-2E9C-101B-9397-08002B2CF9AE}" pid="12" name="Sensitivity">
    <vt:lpwstr>General</vt:lpwstr>
  </property>
</Properties>
</file>